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58" r:id="rId4"/>
    <p:sldId id="259" r:id="rId5"/>
    <p:sldId id="260" r:id="rId6"/>
    <p:sldId id="261" r:id="rId7"/>
    <p:sldId id="262" r:id="rId8"/>
    <p:sldId id="316" r:id="rId9"/>
    <p:sldId id="263" r:id="rId10"/>
    <p:sldId id="317" r:id="rId11"/>
    <p:sldId id="264" r:id="rId12"/>
    <p:sldId id="265" r:id="rId13"/>
    <p:sldId id="318" r:id="rId14"/>
    <p:sldId id="266" r:id="rId15"/>
    <p:sldId id="319" r:id="rId16"/>
    <p:sldId id="267" r:id="rId17"/>
    <p:sldId id="320" r:id="rId18"/>
    <p:sldId id="268" r:id="rId19"/>
    <p:sldId id="325" r:id="rId20"/>
    <p:sldId id="300" r:id="rId21"/>
    <p:sldId id="269" r:id="rId22"/>
    <p:sldId id="270" r:id="rId23"/>
    <p:sldId id="273" r:id="rId24"/>
    <p:sldId id="293" r:id="rId25"/>
    <p:sldId id="294" r:id="rId26"/>
    <p:sldId id="295" r:id="rId27"/>
    <p:sldId id="297" r:id="rId28"/>
    <p:sldId id="298" r:id="rId29"/>
    <p:sldId id="299" r:id="rId30"/>
    <p:sldId id="272" r:id="rId31"/>
    <p:sldId id="326" r:id="rId32"/>
    <p:sldId id="327" r:id="rId33"/>
    <p:sldId id="328" r:id="rId34"/>
    <p:sldId id="322" r:id="rId35"/>
    <p:sldId id="274" r:id="rId36"/>
    <p:sldId id="323" r:id="rId37"/>
    <p:sldId id="275" r:id="rId38"/>
    <p:sldId id="276" r:id="rId39"/>
    <p:sldId id="277" r:id="rId40"/>
    <p:sldId id="278" r:id="rId41"/>
    <p:sldId id="279" r:id="rId42"/>
    <p:sldId id="333" r:id="rId43"/>
    <p:sldId id="284" r:id="rId44"/>
    <p:sldId id="285" r:id="rId45"/>
    <p:sldId id="286" r:id="rId46"/>
    <p:sldId id="280" r:id="rId47"/>
    <p:sldId id="281" r:id="rId48"/>
    <p:sldId id="282" r:id="rId49"/>
    <p:sldId id="283" r:id="rId50"/>
    <p:sldId id="287" r:id="rId51"/>
    <p:sldId id="315" r:id="rId52"/>
    <p:sldId id="301" r:id="rId53"/>
    <p:sldId id="329" r:id="rId54"/>
    <p:sldId id="302" r:id="rId55"/>
    <p:sldId id="330" r:id="rId56"/>
    <p:sldId id="303" r:id="rId57"/>
    <p:sldId id="310" r:id="rId58"/>
    <p:sldId id="311" r:id="rId59"/>
    <p:sldId id="312" r:id="rId60"/>
    <p:sldId id="321" r:id="rId61"/>
    <p:sldId id="304" r:id="rId62"/>
    <p:sldId id="313" r:id="rId63"/>
    <p:sldId id="305" r:id="rId64"/>
    <p:sldId id="314" r:id="rId65"/>
    <p:sldId id="306" r:id="rId66"/>
    <p:sldId id="307" r:id="rId67"/>
    <p:sldId id="331" r:id="rId68"/>
    <p:sldId id="308" r:id="rId69"/>
    <p:sldId id="324" r:id="rId70"/>
    <p:sldId id="332" r:id="rId71"/>
    <p:sldId id="271" r:id="rId7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509"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0CFA5-F4A2-41DB-8509-B76492F88B7D}" type="datetimeFigureOut">
              <a:rPr lang="it-IT" smtClean="0"/>
              <a:pPr/>
              <a:t>25/03/2022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F91F8-B893-4F87-931D-D6CAE36B8ED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93F91F8-B893-4F87-931D-D6CAE36B8EDD}" type="slidenum">
              <a:rPr lang="it-IT" smtClean="0"/>
              <a:pPr/>
              <a:t>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A329A06-0DB5-4237-A27A-06CCFE82C309}" type="datetimeFigureOut">
              <a:rPr lang="it-IT" smtClean="0"/>
              <a:pPr/>
              <a:t>25/03/2022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DCA41A-BE3E-490B-949E-3A4F9150359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A329A06-0DB5-4237-A27A-06CCFE82C309}" type="datetimeFigureOut">
              <a:rPr lang="it-IT" smtClean="0"/>
              <a:pPr/>
              <a:t>25/03/2022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DCA41A-BE3E-490B-949E-3A4F9150359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A329A06-0DB5-4237-A27A-06CCFE82C309}" type="datetimeFigureOut">
              <a:rPr lang="it-IT" smtClean="0"/>
              <a:pPr/>
              <a:t>25/03/2022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DCA41A-BE3E-490B-949E-3A4F9150359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A329A06-0DB5-4237-A27A-06CCFE82C309}" type="datetimeFigureOut">
              <a:rPr lang="it-IT" smtClean="0"/>
              <a:pPr/>
              <a:t>25/03/2022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DCA41A-BE3E-490B-949E-3A4F9150359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A329A06-0DB5-4237-A27A-06CCFE82C309}" type="datetimeFigureOut">
              <a:rPr lang="it-IT" smtClean="0"/>
              <a:pPr/>
              <a:t>25/03/2022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DCA41A-BE3E-490B-949E-3A4F9150359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A329A06-0DB5-4237-A27A-06CCFE82C309}" type="datetimeFigureOut">
              <a:rPr lang="it-IT" smtClean="0"/>
              <a:pPr/>
              <a:t>25/03/2022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EDCA41A-BE3E-490B-949E-3A4F9150359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A329A06-0DB5-4237-A27A-06CCFE82C309}" type="datetimeFigureOut">
              <a:rPr lang="it-IT" smtClean="0"/>
              <a:pPr/>
              <a:t>25/03/2022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EDCA41A-BE3E-490B-949E-3A4F9150359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A329A06-0DB5-4237-A27A-06CCFE82C309}" type="datetimeFigureOut">
              <a:rPr lang="it-IT" smtClean="0"/>
              <a:pPr/>
              <a:t>25/03/2022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EDCA41A-BE3E-490B-949E-3A4F9150359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A329A06-0DB5-4237-A27A-06CCFE82C309}" type="datetimeFigureOut">
              <a:rPr lang="it-IT" smtClean="0"/>
              <a:pPr/>
              <a:t>25/03/2022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EDCA41A-BE3E-490B-949E-3A4F9150359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A329A06-0DB5-4237-A27A-06CCFE82C309}" type="datetimeFigureOut">
              <a:rPr lang="it-IT" smtClean="0"/>
              <a:pPr/>
              <a:t>25/03/2022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EDCA41A-BE3E-490B-949E-3A4F9150359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A329A06-0DB5-4237-A27A-06CCFE82C309}" type="datetimeFigureOut">
              <a:rPr lang="it-IT" smtClean="0"/>
              <a:pPr/>
              <a:t>25/03/2022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EDCA41A-BE3E-490B-949E-3A4F9150359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29A06-0DB5-4237-A27A-06CCFE82C309}" type="datetimeFigureOut">
              <a:rPr lang="it-IT" smtClean="0"/>
              <a:pPr/>
              <a:t>25/03/2022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CA41A-BE3E-490B-949E-3A4F9150359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2204864"/>
            <a:ext cx="7772400" cy="1470025"/>
          </a:xfrm>
        </p:spPr>
        <p:txBody>
          <a:bodyPr/>
          <a:lstStyle/>
          <a:p>
            <a:r>
              <a:rPr lang="it-IT" dirty="0" smtClean="0"/>
              <a:t>FRIEDRICH NIETZSCHE</a:t>
            </a:r>
            <a:endParaRPr lang="it-IT" dirty="0"/>
          </a:p>
        </p:txBody>
      </p:sp>
      <p:pic>
        <p:nvPicPr>
          <p:cNvPr id="1026" name="Picture 2" descr="Risultati immagini per NIETZSCHE"/>
          <p:cNvPicPr>
            <a:picLocks noChangeAspect="1" noChangeArrowheads="1"/>
          </p:cNvPicPr>
          <p:nvPr/>
        </p:nvPicPr>
        <p:blipFill>
          <a:blip r:embed="rId2" cstate="print"/>
          <a:srcRect/>
          <a:stretch>
            <a:fillRect/>
          </a:stretch>
        </p:blipFill>
        <p:spPr bwMode="auto">
          <a:xfrm>
            <a:off x="251520" y="188640"/>
            <a:ext cx="2304888" cy="3053307"/>
          </a:xfrm>
          <a:prstGeom prst="rect">
            <a:avLst/>
          </a:prstGeom>
          <a:noFill/>
        </p:spPr>
      </p:pic>
      <p:pic>
        <p:nvPicPr>
          <p:cNvPr id="1028" name="Picture 4" descr="Immagine correlata"/>
          <p:cNvPicPr>
            <a:picLocks noChangeAspect="1" noChangeArrowheads="1"/>
          </p:cNvPicPr>
          <p:nvPr/>
        </p:nvPicPr>
        <p:blipFill>
          <a:blip r:embed="rId3" cstate="print"/>
          <a:srcRect/>
          <a:stretch>
            <a:fillRect/>
          </a:stretch>
        </p:blipFill>
        <p:spPr bwMode="auto">
          <a:xfrm>
            <a:off x="6049508" y="3573016"/>
            <a:ext cx="2809354" cy="3016796"/>
          </a:xfrm>
          <a:prstGeom prst="rect">
            <a:avLst/>
          </a:prstGeom>
          <a:noFill/>
        </p:spPr>
      </p:pic>
      <p:sp>
        <p:nvSpPr>
          <p:cNvPr id="5" name="CasellaDiTesto 4"/>
          <p:cNvSpPr txBox="1"/>
          <p:nvPr/>
        </p:nvSpPr>
        <p:spPr>
          <a:xfrm>
            <a:off x="323528" y="6381328"/>
            <a:ext cx="5328592" cy="369332"/>
          </a:xfrm>
          <a:prstGeom prst="rect">
            <a:avLst/>
          </a:prstGeom>
          <a:noFill/>
        </p:spPr>
        <p:txBody>
          <a:bodyPr wrap="square" rtlCol="0">
            <a:spAutoFit/>
          </a:bodyPr>
          <a:lstStyle/>
          <a:p>
            <a:r>
              <a:rPr lang="it-IT" i="1" dirty="0" smtClean="0"/>
              <a:t>di Simone Dell’</a:t>
            </a:r>
            <a:r>
              <a:rPr lang="it-IT" i="1" dirty="0" err="1" smtClean="0"/>
              <a:t>Omodarme</a:t>
            </a:r>
            <a:endParaRPr lang="it-IT"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2411760" y="1225689"/>
            <a:ext cx="6336704" cy="5078313"/>
          </a:xfrm>
          <a:prstGeom prst="rect">
            <a:avLst/>
          </a:prstGeom>
          <a:noFill/>
        </p:spPr>
        <p:txBody>
          <a:bodyPr wrap="square" rtlCol="0">
            <a:spAutoFit/>
          </a:bodyPr>
          <a:lstStyle/>
          <a:p>
            <a:pPr algn="just"/>
            <a:r>
              <a:rPr lang="it-IT" sz="2700" dirty="0" smtClean="0"/>
              <a:t>Al ritorno scrisse e pubblicò </a:t>
            </a:r>
            <a:r>
              <a:rPr lang="it-IT" sz="2700" b="1" i="1" dirty="0" smtClean="0"/>
              <a:t>La nascita della tragedia</a:t>
            </a:r>
            <a:r>
              <a:rPr lang="it-IT" sz="2700" dirty="0" smtClean="0"/>
              <a:t>, le cui mille copie andarono esaurite (prima e unica volta in tutta la sua </a:t>
            </a:r>
            <a:r>
              <a:rPr lang="it-IT" sz="2700" dirty="0" err="1" smtClean="0"/>
              <a:t>vita…</a:t>
            </a:r>
            <a:r>
              <a:rPr lang="it-IT" sz="2700" dirty="0" smtClean="0"/>
              <a:t>); tra i filologi, tuttavia, l’accoglienza fu gelida, poiché l’opera si addentrava troppo nella filosofia (così N. rispose a </a:t>
            </a:r>
            <a:r>
              <a:rPr lang="it-IT" sz="2700" dirty="0" err="1" smtClean="0"/>
              <a:t>Ritschl</a:t>
            </a:r>
            <a:r>
              <a:rPr lang="it-IT" sz="2700" dirty="0" smtClean="0"/>
              <a:t>: “</a:t>
            </a:r>
            <a:r>
              <a:rPr lang="it-IT" sz="2700" i="1" dirty="0" smtClean="0"/>
              <a:t>Esprimo la mia convinzione che per i filologi ci vorranno alcuni decenni prima di poter capire un libro così esoterico e nel più alto senso scientifico</a:t>
            </a:r>
            <a:r>
              <a:rPr lang="it-IT" sz="2700" dirty="0" smtClean="0"/>
              <a:t>”; R. annotò; “</a:t>
            </a:r>
            <a:r>
              <a:rPr lang="it-IT" sz="2700" i="1" dirty="0" smtClean="0"/>
              <a:t>Fantastica lettera di Nietzsche (megalomania)</a:t>
            </a:r>
            <a:r>
              <a:rPr lang="it-IT" sz="2700" dirty="0" smtClean="0"/>
              <a:t>”).</a:t>
            </a:r>
            <a:endParaRPr lang="it-IT" sz="2700" dirty="0"/>
          </a:p>
        </p:txBody>
      </p:sp>
      <p:pic>
        <p:nvPicPr>
          <p:cNvPr id="71682" name="Picture 2" descr="Risultati immagini per la nascita della tragedia"/>
          <p:cNvPicPr>
            <a:picLocks noChangeAspect="1" noChangeArrowheads="1"/>
          </p:cNvPicPr>
          <p:nvPr/>
        </p:nvPicPr>
        <p:blipFill>
          <a:blip r:embed="rId2" cstate="print"/>
          <a:srcRect/>
          <a:stretch>
            <a:fillRect/>
          </a:stretch>
        </p:blipFill>
        <p:spPr bwMode="auto">
          <a:xfrm>
            <a:off x="323528" y="1916832"/>
            <a:ext cx="1924050" cy="32766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323528" y="1268760"/>
            <a:ext cx="8424936" cy="5262979"/>
          </a:xfrm>
          <a:prstGeom prst="rect">
            <a:avLst/>
          </a:prstGeom>
          <a:noFill/>
        </p:spPr>
        <p:txBody>
          <a:bodyPr wrap="square" rtlCol="0">
            <a:spAutoFit/>
          </a:bodyPr>
          <a:lstStyle/>
          <a:p>
            <a:pPr algn="just"/>
            <a:r>
              <a:rPr lang="it-IT" sz="2800" dirty="0" smtClean="0"/>
              <a:t>Il legame con Wagner man mano </a:t>
            </a:r>
            <a:r>
              <a:rPr lang="it-IT" sz="2800" b="1" dirty="0" smtClean="0"/>
              <a:t>si incrina </a:t>
            </a:r>
            <a:r>
              <a:rPr lang="it-IT" sz="2800" dirty="0" smtClean="0"/>
              <a:t>e poi, dolorosamente, </a:t>
            </a:r>
            <a:r>
              <a:rPr lang="it-IT" sz="2800" b="1" dirty="0" smtClean="0"/>
              <a:t>si rompe</a:t>
            </a:r>
            <a:r>
              <a:rPr lang="it-IT" sz="2800" dirty="0" smtClean="0"/>
              <a:t>.</a:t>
            </a:r>
          </a:p>
          <a:p>
            <a:pPr algn="just"/>
            <a:r>
              <a:rPr lang="it-IT" sz="2800" dirty="0" smtClean="0"/>
              <a:t>La </a:t>
            </a:r>
            <a:r>
              <a:rPr lang="it-IT" sz="2800" b="1" dirty="0" smtClean="0"/>
              <a:t>salute crolla</a:t>
            </a:r>
            <a:r>
              <a:rPr lang="it-IT" sz="2800" dirty="0" smtClean="0"/>
              <a:t>. Così scrive: “Ho passato un periodo molto brutto […]. Lo stomaco non riusciva a calmarsi nonostante la dieta ridicolmente </a:t>
            </a:r>
            <a:r>
              <a:rPr lang="it-IT" sz="2800" dirty="0" err="1" smtClean="0"/>
              <a:t>rigida…</a:t>
            </a:r>
            <a:r>
              <a:rPr lang="it-IT" sz="2800" dirty="0" smtClean="0"/>
              <a:t> mal di testa violentissimi per giorni e giorno, ripetuti a brevi intervalli, ore passate a vomitare senza aver mangiato nulla […]. Una grande spossatezza, difficoltà a camminare per strada e forte sensibilità alla luce […] Grande il tormento dentro e sopra gli occhi”. Nietzsche, nel tempo, riceverà ogni cura possibile: la sua </a:t>
            </a:r>
            <a:r>
              <a:rPr lang="it-IT" sz="2800" b="1" dirty="0" smtClean="0"/>
              <a:t>misteriosa malattia</a:t>
            </a:r>
            <a:r>
              <a:rPr lang="it-IT" sz="2800" dirty="0" smtClean="0"/>
              <a:t> non verrà mai individuata.</a:t>
            </a:r>
            <a:endParaRPr lang="it-IT"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395536" y="1412776"/>
            <a:ext cx="8424936" cy="3108543"/>
          </a:xfrm>
          <a:prstGeom prst="rect">
            <a:avLst/>
          </a:prstGeom>
          <a:noFill/>
        </p:spPr>
        <p:txBody>
          <a:bodyPr wrap="square" rtlCol="0">
            <a:spAutoFit/>
          </a:bodyPr>
          <a:lstStyle/>
          <a:p>
            <a:pPr algn="just"/>
            <a:r>
              <a:rPr lang="it-IT" sz="2800" dirty="0" smtClean="0"/>
              <a:t>A causa della sua salute, è costretto a </a:t>
            </a:r>
            <a:r>
              <a:rPr lang="it-IT" sz="2800" b="1" dirty="0" smtClean="0"/>
              <a:t>lasciare la cattedra a Basilea</a:t>
            </a:r>
            <a:r>
              <a:rPr lang="it-IT" sz="2800" dirty="0" smtClean="0"/>
              <a:t>. </a:t>
            </a:r>
            <a:r>
              <a:rPr lang="it-IT" sz="2800" b="1" dirty="0" smtClean="0"/>
              <a:t>Viaggia</a:t>
            </a:r>
            <a:r>
              <a:rPr lang="it-IT" sz="2800" dirty="0" smtClean="0"/>
              <a:t> (Francia, ma anche Italia – a Genova, Pisa, Napoli, Sorrento, Milano – e poi in Svizzera). Riesce a leggere e scrivere </a:t>
            </a:r>
            <a:r>
              <a:rPr lang="it-IT" sz="2800" b="1" dirty="0" smtClean="0"/>
              <a:t>non più di un’ora e mezza al giorno </a:t>
            </a:r>
            <a:r>
              <a:rPr lang="it-IT" sz="2800" dirty="0" smtClean="0"/>
              <a:t>e a costo di lancinanti dolori successivi agli occhi e alla testa (da qui, probabilmente, anche il suo metodo di lavoro e di scrittura).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2843808" y="1844824"/>
            <a:ext cx="5976664" cy="3539430"/>
          </a:xfrm>
          <a:prstGeom prst="rect">
            <a:avLst/>
          </a:prstGeom>
          <a:noFill/>
        </p:spPr>
        <p:txBody>
          <a:bodyPr wrap="square" rtlCol="0">
            <a:spAutoFit/>
          </a:bodyPr>
          <a:lstStyle/>
          <a:p>
            <a:pPr algn="just"/>
            <a:r>
              <a:rPr lang="it-IT" sz="2800" dirty="0" smtClean="0"/>
              <a:t>Nel </a:t>
            </a:r>
            <a:r>
              <a:rPr lang="it-IT" sz="2800" dirty="0" smtClean="0">
                <a:solidFill>
                  <a:srgbClr val="FF0000"/>
                </a:solidFill>
              </a:rPr>
              <a:t>1878</a:t>
            </a:r>
            <a:r>
              <a:rPr lang="it-IT" sz="2800" dirty="0" smtClean="0"/>
              <a:t> esce </a:t>
            </a:r>
            <a:r>
              <a:rPr lang="it-IT" sz="2800" b="1" i="1" dirty="0" smtClean="0"/>
              <a:t>Umano troppo umano</a:t>
            </a:r>
            <a:r>
              <a:rPr lang="it-IT" sz="2800" dirty="0" smtClean="0"/>
              <a:t>, opera che segna il </a:t>
            </a:r>
            <a:r>
              <a:rPr lang="it-IT" sz="2800" i="1" dirty="0" smtClean="0"/>
              <a:t>distacco definitivo da Wagner e Schopenhauer</a:t>
            </a:r>
            <a:r>
              <a:rPr lang="it-IT" sz="2800" dirty="0" smtClean="0"/>
              <a:t>, oltre che </a:t>
            </a:r>
            <a:r>
              <a:rPr lang="it-IT" sz="2800" i="1" dirty="0" smtClean="0"/>
              <a:t>l’inizio della scrittura “aforistica”</a:t>
            </a:r>
            <a:r>
              <a:rPr lang="it-IT" sz="2800" dirty="0" smtClean="0"/>
              <a:t> nietzschiana. Fu un insuccesso clamoroso, così come i libri successivi (lui afferma di essere “nato postumo”…).</a:t>
            </a:r>
            <a:endParaRPr lang="it-IT" sz="2800" dirty="0"/>
          </a:p>
        </p:txBody>
      </p:sp>
      <p:pic>
        <p:nvPicPr>
          <p:cNvPr id="72706" name="Picture 2" descr="Risultati immagini per umano troppo umano"/>
          <p:cNvPicPr>
            <a:picLocks noChangeAspect="1" noChangeArrowheads="1"/>
          </p:cNvPicPr>
          <p:nvPr/>
        </p:nvPicPr>
        <p:blipFill>
          <a:blip r:embed="rId2" cstate="print"/>
          <a:srcRect/>
          <a:stretch>
            <a:fillRect/>
          </a:stretch>
        </p:blipFill>
        <p:spPr bwMode="auto">
          <a:xfrm>
            <a:off x="467544" y="1772816"/>
            <a:ext cx="2228907" cy="37448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395536" y="1164134"/>
            <a:ext cx="8352928" cy="4401205"/>
          </a:xfrm>
          <a:prstGeom prst="rect">
            <a:avLst/>
          </a:prstGeom>
          <a:noFill/>
        </p:spPr>
        <p:txBody>
          <a:bodyPr wrap="square" rtlCol="0">
            <a:spAutoFit/>
          </a:bodyPr>
          <a:lstStyle/>
          <a:p>
            <a:pPr algn="just"/>
            <a:r>
              <a:rPr lang="it-IT" sz="2800" dirty="0" smtClean="0"/>
              <a:t>La vita di N. sarà ormai sempre così: </a:t>
            </a:r>
            <a:r>
              <a:rPr lang="it-IT" sz="2800" b="1" dirty="0" smtClean="0"/>
              <a:t>errabondo</a:t>
            </a:r>
            <a:r>
              <a:rPr lang="it-IT" sz="2800" dirty="0" smtClean="0"/>
              <a:t>, in cerca di luoghi adatti alla propria salute; </a:t>
            </a:r>
            <a:r>
              <a:rPr lang="it-IT" sz="2800" b="1" dirty="0" smtClean="0"/>
              <a:t>solitario</a:t>
            </a:r>
            <a:r>
              <a:rPr lang="it-IT" sz="2800" dirty="0" smtClean="0"/>
              <a:t>, senza amici e vere relazioni; </a:t>
            </a:r>
            <a:r>
              <a:rPr lang="it-IT" sz="2800" b="1" dirty="0" smtClean="0"/>
              <a:t>senza una casa</a:t>
            </a:r>
            <a:r>
              <a:rPr lang="it-IT" sz="2800" dirty="0" smtClean="0"/>
              <a:t>, ma sempre in viaggio; aspettando le periodiche e violentissime </a:t>
            </a:r>
            <a:r>
              <a:rPr lang="it-IT" sz="2800" b="1" dirty="0" smtClean="0"/>
              <a:t>crisi</a:t>
            </a:r>
            <a:r>
              <a:rPr lang="it-IT" sz="2800" dirty="0" smtClean="0"/>
              <a:t>; pubblicando libri a proprie spese, libri che vanno al macero.</a:t>
            </a:r>
          </a:p>
          <a:p>
            <a:pPr algn="just"/>
            <a:r>
              <a:rPr lang="it-IT" sz="2800" dirty="0" smtClean="0"/>
              <a:t>Scrive </a:t>
            </a:r>
            <a:r>
              <a:rPr lang="it-IT" sz="2800" b="1" i="1" dirty="0" smtClean="0"/>
              <a:t>Aurora</a:t>
            </a:r>
            <a:r>
              <a:rPr lang="it-IT" sz="2800" dirty="0" smtClean="0"/>
              <a:t> e </a:t>
            </a:r>
            <a:r>
              <a:rPr lang="it-IT" sz="2800" b="1" i="1" dirty="0" smtClean="0"/>
              <a:t>La gaia scienza </a:t>
            </a:r>
            <a:r>
              <a:rPr lang="it-IT" sz="2800" dirty="0" smtClean="0"/>
              <a:t>(opera dove </a:t>
            </a:r>
          </a:p>
          <a:p>
            <a:pPr algn="just"/>
            <a:r>
              <a:rPr lang="it-IT" sz="2800" dirty="0" smtClean="0"/>
              <a:t>vengono già esplicitate due idee </a:t>
            </a:r>
          </a:p>
          <a:p>
            <a:pPr algn="just"/>
            <a:r>
              <a:rPr lang="it-IT" sz="2800" dirty="0" smtClean="0"/>
              <a:t>fondamentali nel pensiero di N., </a:t>
            </a:r>
          </a:p>
          <a:p>
            <a:pPr algn="just"/>
            <a:r>
              <a:rPr lang="it-IT" sz="2800" dirty="0" smtClean="0"/>
              <a:t>la “morte di Dio” e “l’eterno ritorno”).</a:t>
            </a:r>
          </a:p>
        </p:txBody>
      </p:sp>
      <p:pic>
        <p:nvPicPr>
          <p:cNvPr id="45058" name="Picture 2" descr="Risultati immagini per la gaia scienza"/>
          <p:cNvPicPr>
            <a:picLocks noChangeAspect="1" noChangeArrowheads="1"/>
          </p:cNvPicPr>
          <p:nvPr/>
        </p:nvPicPr>
        <p:blipFill>
          <a:blip r:embed="rId2" cstate="print"/>
          <a:srcRect/>
          <a:stretch>
            <a:fillRect/>
          </a:stretch>
        </p:blipFill>
        <p:spPr bwMode="auto">
          <a:xfrm>
            <a:off x="7047690" y="3501008"/>
            <a:ext cx="1800322" cy="30247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395536" y="1164134"/>
            <a:ext cx="8352928" cy="1384995"/>
          </a:xfrm>
          <a:prstGeom prst="rect">
            <a:avLst/>
          </a:prstGeom>
          <a:noFill/>
        </p:spPr>
        <p:txBody>
          <a:bodyPr wrap="square" rtlCol="0">
            <a:spAutoFit/>
          </a:bodyPr>
          <a:lstStyle/>
          <a:p>
            <a:pPr algn="just"/>
            <a:r>
              <a:rPr lang="it-IT" sz="2800" dirty="0" smtClean="0"/>
              <a:t>Per un po’ di tempo coesiste una specie di strano </a:t>
            </a:r>
            <a:r>
              <a:rPr lang="it-IT" sz="2800" b="1" dirty="0" smtClean="0"/>
              <a:t>triangolo</a:t>
            </a:r>
            <a:r>
              <a:rPr lang="it-IT" sz="2800" dirty="0" smtClean="0"/>
              <a:t> tra N., Paul Rée e </a:t>
            </a:r>
            <a:r>
              <a:rPr lang="it-IT" sz="2800" dirty="0" err="1" smtClean="0"/>
              <a:t>Lou</a:t>
            </a:r>
            <a:r>
              <a:rPr lang="it-IT" sz="2800" dirty="0" smtClean="0"/>
              <a:t> </a:t>
            </a:r>
            <a:r>
              <a:rPr lang="it-IT" sz="2800" dirty="0" err="1" smtClean="0"/>
              <a:t>Salomé</a:t>
            </a:r>
            <a:r>
              <a:rPr lang="it-IT" sz="2800" dirty="0" smtClean="0"/>
              <a:t> </a:t>
            </a:r>
            <a:r>
              <a:rPr lang="it-IT" sz="2400" dirty="0" smtClean="0"/>
              <a:t>(consiglio un </a:t>
            </a:r>
            <a:r>
              <a:rPr lang="it-IT" sz="2400" dirty="0" err="1" smtClean="0"/>
              <a:t>romanzo…</a:t>
            </a:r>
            <a:r>
              <a:rPr lang="it-IT" sz="2400" dirty="0" smtClean="0"/>
              <a:t> </a:t>
            </a:r>
            <a:r>
              <a:rPr lang="it-IT" sz="2400" i="1" dirty="0" smtClean="0"/>
              <a:t>Le lacrime di Nietzsche</a:t>
            </a:r>
            <a:r>
              <a:rPr lang="it-IT" sz="2400" dirty="0" smtClean="0"/>
              <a:t>)</a:t>
            </a:r>
            <a:r>
              <a:rPr lang="it-IT" sz="2800" dirty="0" smtClean="0"/>
              <a:t>.</a:t>
            </a:r>
            <a:endParaRPr lang="it-IT" sz="2800" dirty="0"/>
          </a:p>
        </p:txBody>
      </p:sp>
      <p:pic>
        <p:nvPicPr>
          <p:cNvPr id="73730" name="Picture 2" descr="Risultati immagini per nietzsche salomÃ©"/>
          <p:cNvPicPr>
            <a:picLocks noChangeAspect="1" noChangeArrowheads="1"/>
          </p:cNvPicPr>
          <p:nvPr/>
        </p:nvPicPr>
        <p:blipFill>
          <a:blip r:embed="rId2" cstate="print"/>
          <a:srcRect/>
          <a:stretch>
            <a:fillRect/>
          </a:stretch>
        </p:blipFill>
        <p:spPr bwMode="auto">
          <a:xfrm>
            <a:off x="2915816" y="2636912"/>
            <a:ext cx="3394010" cy="382339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2627784" y="1844824"/>
            <a:ext cx="6192688" cy="3539430"/>
          </a:xfrm>
          <a:prstGeom prst="rect">
            <a:avLst/>
          </a:prstGeom>
          <a:noFill/>
        </p:spPr>
        <p:txBody>
          <a:bodyPr wrap="square" rtlCol="0">
            <a:spAutoFit/>
          </a:bodyPr>
          <a:lstStyle/>
          <a:p>
            <a:pPr algn="just"/>
            <a:r>
              <a:rPr lang="it-IT" sz="2800" dirty="0" smtClean="0">
                <a:solidFill>
                  <a:srgbClr val="FF0000"/>
                </a:solidFill>
              </a:rPr>
              <a:t>1884</a:t>
            </a:r>
            <a:r>
              <a:rPr lang="it-IT" sz="2800" dirty="0" smtClean="0"/>
              <a:t>: esce </a:t>
            </a:r>
            <a:r>
              <a:rPr lang="it-IT" sz="2800" b="1" i="1" dirty="0" smtClean="0"/>
              <a:t>Così parlò </a:t>
            </a:r>
            <a:r>
              <a:rPr lang="it-IT" sz="2800" b="1" i="1" dirty="0" err="1" smtClean="0"/>
              <a:t>Zarathustra</a:t>
            </a:r>
            <a:endParaRPr lang="it-IT" sz="2800" b="1" i="1" dirty="0" smtClean="0"/>
          </a:p>
          <a:p>
            <a:pPr algn="just"/>
            <a:r>
              <a:rPr lang="it-IT" sz="2800" dirty="0" smtClean="0">
                <a:solidFill>
                  <a:srgbClr val="FF0000"/>
                </a:solidFill>
              </a:rPr>
              <a:t>1886</a:t>
            </a:r>
            <a:r>
              <a:rPr lang="it-IT" sz="2800" dirty="0" smtClean="0"/>
              <a:t>: esce </a:t>
            </a:r>
            <a:r>
              <a:rPr lang="it-IT" sz="2800" b="1" i="1" dirty="0" smtClean="0"/>
              <a:t>Al di là del bene e del male</a:t>
            </a:r>
          </a:p>
          <a:p>
            <a:pPr algn="just"/>
            <a:endParaRPr lang="it-IT" sz="2800" dirty="0" smtClean="0"/>
          </a:p>
          <a:p>
            <a:pPr algn="just"/>
            <a:r>
              <a:rPr lang="it-IT" sz="2800" dirty="0" smtClean="0"/>
              <a:t>Aprile </a:t>
            </a:r>
            <a:r>
              <a:rPr lang="it-IT" sz="2800" dirty="0" smtClean="0">
                <a:solidFill>
                  <a:srgbClr val="FF0000"/>
                </a:solidFill>
              </a:rPr>
              <a:t>1888</a:t>
            </a:r>
            <a:r>
              <a:rPr lang="it-IT" sz="2800" dirty="0" smtClean="0"/>
              <a:t>: N. scopre </a:t>
            </a:r>
            <a:r>
              <a:rPr lang="it-IT" sz="2800" b="1" dirty="0" smtClean="0"/>
              <a:t>Torino</a:t>
            </a:r>
            <a:r>
              <a:rPr lang="it-IT" sz="2800" dirty="0" smtClean="0"/>
              <a:t> (“</a:t>
            </a:r>
            <a:r>
              <a:rPr lang="it-IT" sz="2800" dirty="0" err="1" smtClean="0"/>
              <a:t>Torino…</a:t>
            </a:r>
            <a:r>
              <a:rPr lang="it-IT" sz="2800" dirty="0" smtClean="0"/>
              <a:t> Una scoperta </a:t>
            </a:r>
            <a:r>
              <a:rPr lang="it-IT" sz="2800" dirty="0" err="1" smtClean="0"/>
              <a:t>magnifica…il</a:t>
            </a:r>
            <a:r>
              <a:rPr lang="it-IT" sz="2800" dirty="0" smtClean="0"/>
              <a:t> primo luogo dove io sono possibile!”</a:t>
            </a:r>
          </a:p>
          <a:p>
            <a:pPr algn="just"/>
            <a:r>
              <a:rPr lang="it-IT" sz="2800" dirty="0" smtClean="0"/>
              <a:t>Completa l’</a:t>
            </a:r>
            <a:r>
              <a:rPr lang="it-IT" sz="2800" b="1" i="1" dirty="0" smtClean="0"/>
              <a:t>Anticristo</a:t>
            </a:r>
            <a:r>
              <a:rPr lang="it-IT" sz="2800" dirty="0" smtClean="0"/>
              <a:t>, </a:t>
            </a:r>
            <a:r>
              <a:rPr lang="it-IT" sz="2800" b="1" i="1" dirty="0" smtClean="0"/>
              <a:t>Il crepuscolo degli idoli</a:t>
            </a:r>
            <a:r>
              <a:rPr lang="it-IT" sz="2800" dirty="0" smtClean="0"/>
              <a:t>, </a:t>
            </a:r>
            <a:r>
              <a:rPr lang="it-IT" sz="2800" b="1" i="1" dirty="0" smtClean="0"/>
              <a:t>Ecce homo</a:t>
            </a:r>
            <a:r>
              <a:rPr lang="it-IT" sz="2800" dirty="0" smtClean="0"/>
              <a:t>.</a:t>
            </a:r>
          </a:p>
        </p:txBody>
      </p:sp>
      <p:pic>
        <p:nvPicPr>
          <p:cNvPr id="44034" name="Picture 2" descr="Risultati immagini per cosÃ¬ parlÃ² zarathustra"/>
          <p:cNvPicPr>
            <a:picLocks noChangeAspect="1" noChangeArrowheads="1"/>
          </p:cNvPicPr>
          <p:nvPr/>
        </p:nvPicPr>
        <p:blipFill>
          <a:blip r:embed="rId2" cstate="print"/>
          <a:srcRect/>
          <a:stretch>
            <a:fillRect/>
          </a:stretch>
        </p:blipFill>
        <p:spPr bwMode="auto">
          <a:xfrm>
            <a:off x="323528" y="1700808"/>
            <a:ext cx="2256185" cy="348176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899592" y="1700808"/>
            <a:ext cx="7560840" cy="3108543"/>
          </a:xfrm>
          <a:prstGeom prst="rect">
            <a:avLst/>
          </a:prstGeom>
          <a:noFill/>
        </p:spPr>
        <p:txBody>
          <a:bodyPr wrap="square" rtlCol="0">
            <a:spAutoFit/>
          </a:bodyPr>
          <a:lstStyle/>
          <a:p>
            <a:pPr algn="just"/>
            <a:r>
              <a:rPr lang="it-IT" sz="2800" dirty="0" smtClean="0"/>
              <a:t>Ma sta arrivando la </a:t>
            </a:r>
            <a:r>
              <a:rPr lang="it-IT" sz="2800" b="1" dirty="0" err="1" smtClean="0"/>
              <a:t>pazzia</a:t>
            </a:r>
            <a:r>
              <a:rPr lang="it-IT" sz="2800" dirty="0" err="1" smtClean="0"/>
              <a:t>…</a:t>
            </a:r>
            <a:r>
              <a:rPr lang="it-IT" sz="2800" dirty="0" smtClean="0"/>
              <a:t> Un sintomo sono i “</a:t>
            </a:r>
            <a:r>
              <a:rPr lang="it-IT" sz="2800" b="1" dirty="0" smtClean="0"/>
              <a:t>biglietti della follia</a:t>
            </a:r>
            <a:r>
              <a:rPr lang="it-IT" sz="2800" dirty="0" smtClean="0"/>
              <a:t>”, scritti ad amici e conoscenti, ma anche a personaggi di spicco, re; c’è esaltazione e aggressività, oltre che una progressiva perdita di senso della realtà.</a:t>
            </a:r>
          </a:p>
          <a:p>
            <a:pPr algn="just"/>
            <a:r>
              <a:rPr lang="it-IT" sz="2800" dirty="0" smtClean="0"/>
              <a:t>Il 3 gennaio </a:t>
            </a:r>
            <a:r>
              <a:rPr lang="it-IT" sz="2800" dirty="0" smtClean="0">
                <a:solidFill>
                  <a:srgbClr val="FF0000"/>
                </a:solidFill>
              </a:rPr>
              <a:t>1889</a:t>
            </a:r>
            <a:r>
              <a:rPr lang="it-IT" sz="2800" dirty="0" smtClean="0"/>
              <a:t> la sua follia esplode totalmente (</a:t>
            </a:r>
            <a:r>
              <a:rPr lang="it-IT" sz="2800" b="1" dirty="0" smtClean="0"/>
              <a:t>episodio</a:t>
            </a:r>
            <a:r>
              <a:rPr lang="it-IT" sz="2800" dirty="0" smtClean="0"/>
              <a:t> – forse leggendario – del </a:t>
            </a:r>
            <a:r>
              <a:rPr lang="it-IT" sz="2800" b="1" dirty="0" smtClean="0"/>
              <a:t>cavallo</a:t>
            </a:r>
            <a:r>
              <a:rPr lang="it-IT" sz="2800" dirty="0" smtClean="0"/>
              <a:t>).</a:t>
            </a:r>
            <a:endParaRPr lang="it-IT"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323528" y="1268760"/>
            <a:ext cx="8568952" cy="4585871"/>
          </a:xfrm>
          <a:prstGeom prst="rect">
            <a:avLst/>
          </a:prstGeom>
          <a:noFill/>
        </p:spPr>
        <p:txBody>
          <a:bodyPr wrap="square" rtlCol="0">
            <a:spAutoFit/>
          </a:bodyPr>
          <a:lstStyle/>
          <a:p>
            <a:r>
              <a:rPr lang="it-IT" sz="2400" i="1" u="sng" dirty="0" smtClean="0"/>
              <a:t>Esempi di biglietti della follia</a:t>
            </a:r>
            <a:endParaRPr lang="it-IT" sz="2400" dirty="0" smtClean="0"/>
          </a:p>
          <a:p>
            <a:pPr algn="just"/>
            <a:r>
              <a:rPr lang="it-IT" sz="2400" i="1" dirty="0" smtClean="0"/>
              <a:t>A </a:t>
            </a:r>
            <a:r>
              <a:rPr lang="it-IT" sz="2400" i="1" dirty="0" err="1" smtClean="0"/>
              <a:t>Cosima</a:t>
            </a:r>
            <a:r>
              <a:rPr lang="it-IT" sz="2400" i="1" dirty="0" smtClean="0"/>
              <a:t> Wagner</a:t>
            </a:r>
            <a:r>
              <a:rPr lang="it-IT" sz="2400" dirty="0" smtClean="0"/>
              <a:t>: “Alla principessa Arianna, mia amata. Che io sia un uomo è un pregiudizio. Ma io ho già vissuto spesso tra gli uomini e conosco tutto ciò che gli uomini possono provare, dalle cose più basse fino a quelle più alte. Sono stato Buddha tra gli indiani e Dioniso in Grecia, Alessandro e Cesare sono mie incarnazioni, come pure Lord Bacon, il poeta di Shakespeare. Da ultimo, ancora, sono stato Voltaire e Napoleone, forse anche Richard </a:t>
            </a:r>
            <a:r>
              <a:rPr lang="it-IT" sz="2400" dirty="0" err="1" smtClean="0"/>
              <a:t>Wagner…</a:t>
            </a:r>
            <a:r>
              <a:rPr lang="it-IT" sz="2400" dirty="0" smtClean="0"/>
              <a:t> Ma questa volta vengo come il vittorioso Dioniso, che farà della terra un giorno di festa. Non avrei molto tempo. I cieli si rallegrano che io sia </a:t>
            </a:r>
            <a:r>
              <a:rPr lang="it-IT" sz="2400" dirty="0" err="1" smtClean="0"/>
              <a:t>qui…</a:t>
            </a:r>
            <a:r>
              <a:rPr lang="it-IT" sz="2400" dirty="0" smtClean="0"/>
              <a:t> Sono stato anche appeso sulla croce”.</a:t>
            </a:r>
          </a:p>
          <a:p>
            <a:endParaRPr lang="it-IT"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323528" y="1268760"/>
            <a:ext cx="8568952" cy="3108543"/>
          </a:xfrm>
          <a:prstGeom prst="rect">
            <a:avLst/>
          </a:prstGeom>
          <a:noFill/>
        </p:spPr>
        <p:txBody>
          <a:bodyPr wrap="square" rtlCol="0">
            <a:spAutoFit/>
          </a:bodyPr>
          <a:lstStyle/>
          <a:p>
            <a:pPr algn="just"/>
            <a:r>
              <a:rPr lang="it-IT" sz="2400" i="1" dirty="0" smtClean="0"/>
              <a:t>A Meta von </a:t>
            </a:r>
            <a:r>
              <a:rPr lang="it-IT" sz="2400" i="1" dirty="0" err="1" smtClean="0"/>
              <a:t>Salis</a:t>
            </a:r>
            <a:r>
              <a:rPr lang="it-IT" sz="2400" dirty="0" smtClean="0"/>
              <a:t>: “Il mondo è trasfigurato, perché Iddio è sulla terra.  Non vede come tutti i cieli esultano? Ho appena preso possesso del regno, getterò il Papa in prigione e farò fucilare Guglielmo, Bismarck e </a:t>
            </a:r>
            <a:r>
              <a:rPr lang="it-IT" sz="2400" dirty="0" err="1" smtClean="0"/>
              <a:t>Stoecker</a:t>
            </a:r>
            <a:r>
              <a:rPr lang="it-IT" sz="2400" dirty="0" smtClean="0"/>
              <a:t>”.</a:t>
            </a:r>
          </a:p>
          <a:p>
            <a:pPr algn="just"/>
            <a:endParaRPr lang="it-IT" sz="2400" dirty="0" smtClean="0"/>
          </a:p>
          <a:p>
            <a:pPr algn="just"/>
            <a:r>
              <a:rPr lang="it-IT" sz="2400" i="1" dirty="0" smtClean="0"/>
              <a:t>A </a:t>
            </a:r>
            <a:r>
              <a:rPr lang="it-IT" sz="2400" i="1" dirty="0" err="1" smtClean="0"/>
              <a:t>Burckhardt</a:t>
            </a:r>
            <a:r>
              <a:rPr lang="it-IT" sz="2400" dirty="0" smtClean="0"/>
              <a:t>: “Ecco il piccolo scherzo per amore del quale dimentico la noia di aver creato il mondo”.</a:t>
            </a:r>
          </a:p>
          <a:p>
            <a:endParaRPr lang="it-IT"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836712"/>
            <a:ext cx="8605464" cy="4832092"/>
          </a:xfrm>
          <a:prstGeom prst="rect">
            <a:avLst/>
          </a:prstGeom>
          <a:noFill/>
        </p:spPr>
        <p:txBody>
          <a:bodyPr wrap="square" rtlCol="0">
            <a:spAutoFit/>
          </a:bodyPr>
          <a:lstStyle/>
          <a:p>
            <a:pPr algn="just"/>
            <a:r>
              <a:rPr lang="it-IT" sz="2800" dirty="0"/>
              <a:t>“Conosco la mia sorte. Un giorno al mio nome sarà legato il ricordo di qualcosa di gigantesco – di una crisi come mai ce ne furono sulla terra, del più profondo conflitto di coscienza, di una decisione evocata </a:t>
            </a:r>
            <a:r>
              <a:rPr lang="it-IT" sz="2800" b="1" i="1" dirty="0"/>
              <a:t>contro</a:t>
            </a:r>
            <a:r>
              <a:rPr lang="it-IT" sz="2800" b="1" dirty="0"/>
              <a:t> tutto ciò che fino ad allora si era creduto</a:t>
            </a:r>
            <a:r>
              <a:rPr lang="it-IT" sz="2800" dirty="0"/>
              <a:t>, voluto, santificato. Io non sono un uomo, </a:t>
            </a:r>
            <a:r>
              <a:rPr lang="it-IT" sz="2800" b="1" dirty="0"/>
              <a:t>io sono </a:t>
            </a:r>
            <a:r>
              <a:rPr lang="it-IT" sz="2800" b="1" dirty="0" smtClean="0"/>
              <a:t>dinamite</a:t>
            </a:r>
            <a:r>
              <a:rPr lang="it-IT" sz="2800" dirty="0" smtClean="0"/>
              <a:t>. </a:t>
            </a:r>
            <a:r>
              <a:rPr lang="it-IT" sz="2800" dirty="0"/>
              <a:t>– E con tutto questo non ho niente di un fondatore di religioni – </a:t>
            </a:r>
            <a:r>
              <a:rPr lang="it-IT" sz="2800" b="1" dirty="0"/>
              <a:t>le religioni sono roba da plebaglia</a:t>
            </a:r>
            <a:r>
              <a:rPr lang="it-IT" sz="2800" dirty="0"/>
              <a:t>, io sento il bisogno di lavarmi le mani dopo essere stato a contatto con persone religiose... Io non voglio “credenti”, mi ritengo troppo maligno per credere in me stesso, </a:t>
            </a:r>
            <a:r>
              <a:rPr lang="it-IT" sz="2800" b="1" dirty="0"/>
              <a:t>non parlo mai alle masse</a:t>
            </a:r>
            <a:r>
              <a:rPr lang="it-IT" sz="2800"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539552" y="1196752"/>
            <a:ext cx="8352928" cy="4154984"/>
          </a:xfrm>
          <a:prstGeom prst="rect">
            <a:avLst/>
          </a:prstGeom>
          <a:noFill/>
        </p:spPr>
        <p:txBody>
          <a:bodyPr wrap="square" rtlCol="0">
            <a:spAutoFit/>
          </a:bodyPr>
          <a:lstStyle/>
          <a:p>
            <a:pPr algn="just"/>
            <a:r>
              <a:rPr lang="it-IT" sz="2400" i="1" dirty="0" smtClean="0"/>
              <a:t>A Umberto I, re d’Italia</a:t>
            </a:r>
            <a:r>
              <a:rPr lang="it-IT" sz="2400" dirty="0" smtClean="0"/>
              <a:t>: “Al mio amato figlio Umberto. La mia pace sia con te! Martedì vengo a Roma e voglio vederti insieme a Sua Santità il Papa. Il Crocifisso”.</a:t>
            </a:r>
          </a:p>
          <a:p>
            <a:pPr algn="just"/>
            <a:endParaRPr lang="it-IT" sz="2400" i="1" dirty="0" smtClean="0"/>
          </a:p>
          <a:p>
            <a:pPr algn="just"/>
            <a:r>
              <a:rPr lang="it-IT" sz="2400" i="1" dirty="0" smtClean="0"/>
              <a:t>Ancora a </a:t>
            </a:r>
            <a:r>
              <a:rPr lang="it-IT" sz="2400" i="1" dirty="0" err="1" smtClean="0"/>
              <a:t>Burckhardt</a:t>
            </a:r>
            <a:r>
              <a:rPr lang="it-IT" sz="2400" dirty="0" smtClean="0"/>
              <a:t>: “Caro signor professore, alla fine sarei stato molto più volentieri professore a Basilea che Dio; ma non ho osato spingere così lontano il mio egoismo privato da tralasciare, per causa sua, la creazione del mondo. Lei vede, bisogna fare sacrifici, come e dove si viva, tuttavia mi sono riservato una piccola camera da studente, che si trova di fronte al Palazzo Carignano (nel quale sono nato come Vittorio </a:t>
            </a:r>
            <a:r>
              <a:rPr lang="it-IT" sz="2400" dirty="0" err="1" smtClean="0"/>
              <a:t>Emanuele…</a:t>
            </a:r>
            <a:r>
              <a:rPr lang="it-IT" sz="24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539552" y="1628800"/>
            <a:ext cx="8352928" cy="2677656"/>
          </a:xfrm>
          <a:prstGeom prst="rect">
            <a:avLst/>
          </a:prstGeom>
          <a:noFill/>
        </p:spPr>
        <p:txBody>
          <a:bodyPr wrap="square" rtlCol="0">
            <a:spAutoFit/>
          </a:bodyPr>
          <a:lstStyle/>
          <a:p>
            <a:pPr algn="just"/>
            <a:r>
              <a:rPr lang="it-IT" sz="2400" dirty="0" smtClean="0"/>
              <a:t>[…] Per due volte, questo autunno, mi sono trovato, vestito il meno possibile, al mio funerale, dapprima come conte </a:t>
            </a:r>
            <a:r>
              <a:rPr lang="it-IT" sz="2400" dirty="0" err="1" smtClean="0"/>
              <a:t>Robilant</a:t>
            </a:r>
            <a:r>
              <a:rPr lang="it-IT" sz="2400" dirty="0" smtClean="0"/>
              <a:t> (no, questi è mio figlio, in quanto io sono Carlo </a:t>
            </a:r>
            <a:r>
              <a:rPr lang="it-IT" sz="2400" dirty="0" err="1" smtClean="0"/>
              <a:t>Alberto…</a:t>
            </a:r>
            <a:r>
              <a:rPr lang="it-IT" sz="2400" dirty="0" smtClean="0"/>
              <a:t>)”. Alcune note a margine, poi, rincaravano la dose: “L’anno scorso sono stato crocefisso in modo molto penoso dai medici tedeschi. Aboliti Guglielmo, Bismarck e tutti gli antisemiti”; oppure “Sono dio, ho fatto questa </a:t>
            </a:r>
            <a:r>
              <a:rPr lang="it-IT" sz="2400" dirty="0" err="1" smtClean="0"/>
              <a:t>caricatura…</a:t>
            </a:r>
            <a:r>
              <a:rPr lang="it-IT" sz="2400"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395536" y="1164134"/>
            <a:ext cx="8424936" cy="5693866"/>
          </a:xfrm>
          <a:prstGeom prst="rect">
            <a:avLst/>
          </a:prstGeom>
          <a:noFill/>
        </p:spPr>
        <p:txBody>
          <a:bodyPr wrap="square" rtlCol="0">
            <a:spAutoFit/>
          </a:bodyPr>
          <a:lstStyle/>
          <a:p>
            <a:pPr algn="just"/>
            <a:r>
              <a:rPr lang="it-IT" sz="2800" dirty="0" smtClean="0"/>
              <a:t>Da ora in poi la vita di N. trascorre tra </a:t>
            </a:r>
            <a:r>
              <a:rPr lang="it-IT" sz="2800" b="1" dirty="0" smtClean="0"/>
              <a:t>sbalzi improvvisi</a:t>
            </a:r>
            <a:r>
              <a:rPr lang="it-IT" sz="2800" dirty="0" smtClean="0"/>
              <a:t>, grida e gesti da folle, e la quasi </a:t>
            </a:r>
            <a:r>
              <a:rPr lang="it-IT" sz="2800" b="1" dirty="0" smtClean="0"/>
              <a:t>catatonia</a:t>
            </a:r>
            <a:r>
              <a:rPr lang="it-IT" sz="2800" dirty="0" smtClean="0"/>
              <a:t> (imbottito di calmanti). </a:t>
            </a:r>
          </a:p>
          <a:p>
            <a:pPr algn="just"/>
            <a:r>
              <a:rPr lang="it-IT" sz="2800" dirty="0" smtClean="0"/>
              <a:t>Passa 14 mesi in </a:t>
            </a:r>
            <a:r>
              <a:rPr lang="it-IT" sz="2800" b="1" dirty="0" smtClean="0"/>
              <a:t>manicomio</a:t>
            </a:r>
            <a:r>
              <a:rPr lang="it-IT" sz="2800" dirty="0" smtClean="0"/>
              <a:t>; poi (1890) lascia il manicomio per la </a:t>
            </a:r>
            <a:r>
              <a:rPr lang="it-IT" sz="2800" b="1" dirty="0" smtClean="0"/>
              <a:t>casa</a:t>
            </a:r>
            <a:r>
              <a:rPr lang="it-IT" sz="2800" dirty="0" smtClean="0"/>
              <a:t> della madre. Un giorno esce di casa e viene riportato la sera dai poliziotti: aveva fatto il bagno tutto nudo in uno stagno , in piena città; e tutto nudo si era presentato ai poliziotti: “Dottor, Professor Friedrich Nietzsche, docente di filologia classica all’Università di Basilea”.</a:t>
            </a:r>
          </a:p>
          <a:p>
            <a:pPr algn="just"/>
            <a:r>
              <a:rPr lang="it-IT" sz="2800" dirty="0" smtClean="0"/>
              <a:t>Le opere di Nietzsche cominciano ad essere </a:t>
            </a:r>
            <a:r>
              <a:rPr lang="it-IT" sz="2800" b="1" dirty="0" smtClean="0"/>
              <a:t>vendute e lette</a:t>
            </a:r>
            <a:r>
              <a:rPr lang="it-IT" sz="2800" dirty="0" smtClean="0"/>
              <a:t>, ad avere risonanza. Friedrich muore il </a:t>
            </a:r>
            <a:r>
              <a:rPr lang="it-IT" sz="2800" dirty="0" smtClean="0">
                <a:solidFill>
                  <a:srgbClr val="FF0000"/>
                </a:solidFill>
              </a:rPr>
              <a:t>25 agosto 1900</a:t>
            </a:r>
            <a:r>
              <a:rPr lang="it-IT" sz="2800" dirty="0" smtClean="0"/>
              <a:t>, per una polmonite.</a:t>
            </a:r>
            <a:endParaRPr lang="it-IT"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Filosofia e malattia. Lo stile</a:t>
            </a:r>
            <a:endParaRPr lang="it-IT" sz="4400" b="1" dirty="0">
              <a:solidFill>
                <a:srgbClr val="FF0000"/>
              </a:solidFill>
            </a:endParaRPr>
          </a:p>
        </p:txBody>
      </p:sp>
      <p:sp>
        <p:nvSpPr>
          <p:cNvPr id="3" name="CasellaDiTesto 2"/>
          <p:cNvSpPr txBox="1"/>
          <p:nvPr/>
        </p:nvSpPr>
        <p:spPr>
          <a:xfrm>
            <a:off x="1691680" y="1484784"/>
            <a:ext cx="5904656" cy="954107"/>
          </a:xfrm>
          <a:prstGeom prst="rect">
            <a:avLst/>
          </a:prstGeom>
          <a:noFill/>
        </p:spPr>
        <p:txBody>
          <a:bodyPr wrap="square" rtlCol="0">
            <a:spAutoFit/>
          </a:bodyPr>
          <a:lstStyle/>
          <a:p>
            <a:pPr algn="ctr"/>
            <a:r>
              <a:rPr lang="it-IT" sz="2800" dirty="0" smtClean="0"/>
              <a:t>La </a:t>
            </a:r>
            <a:r>
              <a:rPr lang="it-IT" sz="2800" b="1" dirty="0" smtClean="0"/>
              <a:t>malattia</a:t>
            </a:r>
            <a:r>
              <a:rPr lang="it-IT" sz="2800" dirty="0" smtClean="0"/>
              <a:t> ha costretto N. a una vita particolare, di solitudine e </a:t>
            </a:r>
            <a:r>
              <a:rPr lang="it-IT" sz="2800" dirty="0" err="1" smtClean="0"/>
              <a:t>sofferenza…</a:t>
            </a:r>
            <a:endParaRPr lang="it-IT" sz="2800" dirty="0"/>
          </a:p>
        </p:txBody>
      </p:sp>
      <p:sp>
        <p:nvSpPr>
          <p:cNvPr id="4" name="CasellaDiTesto 3"/>
          <p:cNvSpPr txBox="1"/>
          <p:nvPr/>
        </p:nvSpPr>
        <p:spPr>
          <a:xfrm>
            <a:off x="683568" y="3861048"/>
            <a:ext cx="3168352"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Era </a:t>
            </a:r>
            <a:r>
              <a:rPr lang="it-IT" sz="2800" b="1" dirty="0" smtClean="0"/>
              <a:t>pazzo</a:t>
            </a:r>
            <a:r>
              <a:rPr lang="it-IT" sz="2800" dirty="0" smtClean="0"/>
              <a:t>! Perché lo studiamo?</a:t>
            </a:r>
            <a:endParaRPr lang="it-IT" sz="2800" dirty="0"/>
          </a:p>
        </p:txBody>
      </p:sp>
      <p:sp>
        <p:nvSpPr>
          <p:cNvPr id="5" name="CasellaDiTesto 4"/>
          <p:cNvSpPr txBox="1"/>
          <p:nvPr/>
        </p:nvSpPr>
        <p:spPr>
          <a:xfrm>
            <a:off x="4788024" y="3068960"/>
            <a:ext cx="3168352"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dirty="0" smtClean="0"/>
              <a:t>La sofferenza lo ha reso molto </a:t>
            </a:r>
            <a:r>
              <a:rPr lang="it-IT" sz="2800" b="1" dirty="0" smtClean="0"/>
              <a:t>profondo</a:t>
            </a:r>
            <a:r>
              <a:rPr lang="it-IT" sz="2800" dirty="0" smtClean="0"/>
              <a:t>; l’acutezza e l’incisività delle sue indagini rivelano una psicologia molto elaborata</a:t>
            </a:r>
            <a:endParaRPr lang="it-IT" sz="2800" dirty="0"/>
          </a:p>
        </p:txBody>
      </p:sp>
      <p:pic>
        <p:nvPicPr>
          <p:cNvPr id="6" name="Picture 2" descr="Risultati immagini per freccia biforcuta"/>
          <p:cNvPicPr>
            <a:picLocks noChangeAspect="1" noChangeArrowheads="1"/>
          </p:cNvPicPr>
          <p:nvPr/>
        </p:nvPicPr>
        <p:blipFill>
          <a:blip r:embed="rId2" cstate="print"/>
          <a:srcRect l="52079" t="62159" b="7601"/>
          <a:stretch>
            <a:fillRect/>
          </a:stretch>
        </p:blipFill>
        <p:spPr bwMode="auto">
          <a:xfrm flipV="1">
            <a:off x="2627784" y="2420888"/>
            <a:ext cx="2054002" cy="12961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Filosofia e malattia. Lo stile</a:t>
            </a:r>
            <a:endParaRPr lang="it-IT" sz="4400" b="1" dirty="0">
              <a:solidFill>
                <a:srgbClr val="FF0000"/>
              </a:solidFill>
            </a:endParaRPr>
          </a:p>
        </p:txBody>
      </p:sp>
      <p:sp>
        <p:nvSpPr>
          <p:cNvPr id="3" name="CasellaDiTesto 2"/>
          <p:cNvSpPr txBox="1"/>
          <p:nvPr/>
        </p:nvSpPr>
        <p:spPr>
          <a:xfrm>
            <a:off x="467544" y="1484784"/>
            <a:ext cx="5904656" cy="523220"/>
          </a:xfrm>
          <a:prstGeom prst="rect">
            <a:avLst/>
          </a:prstGeom>
          <a:noFill/>
        </p:spPr>
        <p:txBody>
          <a:bodyPr wrap="square" rtlCol="0">
            <a:spAutoFit/>
          </a:bodyPr>
          <a:lstStyle/>
          <a:p>
            <a:pPr algn="just"/>
            <a:r>
              <a:rPr lang="it-IT" sz="2800" i="1" u="sng" dirty="0" smtClean="0"/>
              <a:t>Prima fase</a:t>
            </a:r>
            <a:r>
              <a:rPr lang="it-IT" sz="2800" dirty="0" smtClean="0"/>
              <a:t>. Opere tradizionali, </a:t>
            </a:r>
            <a:r>
              <a:rPr lang="it-IT" sz="2800" b="1" dirty="0" smtClean="0"/>
              <a:t>saggi</a:t>
            </a:r>
            <a:endParaRPr lang="it-IT" sz="2800" b="1" dirty="0"/>
          </a:p>
        </p:txBody>
      </p:sp>
      <p:sp>
        <p:nvSpPr>
          <p:cNvPr id="7" name="CasellaDiTesto 6"/>
          <p:cNvSpPr txBox="1"/>
          <p:nvPr/>
        </p:nvSpPr>
        <p:spPr>
          <a:xfrm>
            <a:off x="467544" y="2204864"/>
            <a:ext cx="7344816" cy="1384995"/>
          </a:xfrm>
          <a:prstGeom prst="rect">
            <a:avLst/>
          </a:prstGeom>
          <a:noFill/>
        </p:spPr>
        <p:txBody>
          <a:bodyPr wrap="square" rtlCol="0">
            <a:spAutoFit/>
          </a:bodyPr>
          <a:lstStyle/>
          <a:p>
            <a:pPr algn="just"/>
            <a:r>
              <a:rPr lang="it-IT" sz="2800" i="1" u="sng" dirty="0" smtClean="0"/>
              <a:t>Seconda fase</a:t>
            </a:r>
            <a:r>
              <a:rPr lang="it-IT" sz="2800" dirty="0" smtClean="0"/>
              <a:t>. </a:t>
            </a:r>
          </a:p>
          <a:p>
            <a:pPr algn="just">
              <a:buFontTx/>
              <a:buChar char="-"/>
            </a:pPr>
            <a:r>
              <a:rPr lang="it-IT" sz="2800" dirty="0" smtClean="0"/>
              <a:t>Opere </a:t>
            </a:r>
            <a:r>
              <a:rPr lang="it-IT" sz="2800" b="1" dirty="0" smtClean="0"/>
              <a:t>aforistiche</a:t>
            </a:r>
            <a:r>
              <a:rPr lang="it-IT" sz="2800" dirty="0" smtClean="0"/>
              <a:t> (da </a:t>
            </a:r>
            <a:r>
              <a:rPr lang="it-IT" sz="2800" i="1" dirty="0" smtClean="0"/>
              <a:t>Umano troppo umano</a:t>
            </a:r>
            <a:r>
              <a:rPr lang="it-IT" sz="2800" dirty="0" smtClean="0"/>
              <a:t>)</a:t>
            </a:r>
          </a:p>
          <a:p>
            <a:pPr algn="just">
              <a:buFontTx/>
              <a:buChar char="-"/>
            </a:pPr>
            <a:r>
              <a:rPr lang="it-IT" sz="2800" b="1" dirty="0" smtClean="0"/>
              <a:t> Prosa poetica </a:t>
            </a:r>
            <a:r>
              <a:rPr lang="it-IT" sz="2800" dirty="0" smtClean="0"/>
              <a:t>(</a:t>
            </a:r>
            <a:r>
              <a:rPr lang="it-IT" sz="2800" i="1" dirty="0" smtClean="0"/>
              <a:t>Così parlò </a:t>
            </a:r>
            <a:r>
              <a:rPr lang="it-IT" sz="2800" i="1" dirty="0" err="1" smtClean="0"/>
              <a:t>Zarathustra</a:t>
            </a:r>
            <a:r>
              <a:rPr lang="it-IT" sz="2800" dirty="0" smtClean="0"/>
              <a:t>)</a:t>
            </a:r>
            <a:endParaRPr lang="it-IT" sz="2800" dirty="0"/>
          </a:p>
        </p:txBody>
      </p:sp>
      <p:sp>
        <p:nvSpPr>
          <p:cNvPr id="8" name="CasellaDiTesto 7"/>
          <p:cNvSpPr txBox="1"/>
          <p:nvPr/>
        </p:nvSpPr>
        <p:spPr>
          <a:xfrm>
            <a:off x="755576" y="3933056"/>
            <a:ext cx="2160240" cy="649188"/>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400" dirty="0" smtClean="0"/>
              <a:t>AFORISMA</a:t>
            </a:r>
            <a:endParaRPr lang="it-IT" sz="2400" dirty="0"/>
          </a:p>
        </p:txBody>
      </p:sp>
      <p:sp>
        <p:nvSpPr>
          <p:cNvPr id="9" name="CasellaDiTesto 8"/>
          <p:cNvSpPr txBox="1"/>
          <p:nvPr/>
        </p:nvSpPr>
        <p:spPr>
          <a:xfrm>
            <a:off x="3923928" y="3861048"/>
            <a:ext cx="2880320" cy="461665"/>
          </a:xfrm>
          <a:prstGeom prst="rect">
            <a:avLst/>
          </a:prstGeom>
          <a:noFill/>
        </p:spPr>
        <p:txBody>
          <a:bodyPr wrap="square" rtlCol="0">
            <a:spAutoFit/>
          </a:bodyPr>
          <a:lstStyle/>
          <a:p>
            <a:r>
              <a:rPr lang="it-IT" dirty="0" smtClean="0"/>
              <a:t>Legame con la </a:t>
            </a:r>
            <a:r>
              <a:rPr lang="it-IT" sz="2400" b="1" dirty="0" smtClean="0"/>
              <a:t>MALATTIA</a:t>
            </a:r>
            <a:endParaRPr lang="it-IT" sz="2400" b="1" dirty="0"/>
          </a:p>
        </p:txBody>
      </p:sp>
      <p:sp>
        <p:nvSpPr>
          <p:cNvPr id="10" name="CasellaDiTesto 9"/>
          <p:cNvSpPr txBox="1"/>
          <p:nvPr/>
        </p:nvSpPr>
        <p:spPr>
          <a:xfrm>
            <a:off x="323528" y="5373216"/>
            <a:ext cx="3096344" cy="923330"/>
          </a:xfrm>
          <a:prstGeom prst="rect">
            <a:avLst/>
          </a:prstGeom>
          <a:noFill/>
        </p:spPr>
        <p:txBody>
          <a:bodyPr wrap="square" rtlCol="0">
            <a:spAutoFit/>
          </a:bodyPr>
          <a:lstStyle/>
          <a:p>
            <a:pPr algn="just"/>
            <a:r>
              <a:rPr lang="it-IT" dirty="0" smtClean="0"/>
              <a:t>Pensieri sviluppati per una lunghezza che va dalla frase ad un paio di pagine</a:t>
            </a:r>
            <a:endParaRPr lang="it-IT" dirty="0"/>
          </a:p>
        </p:txBody>
      </p:sp>
      <p:sp>
        <p:nvSpPr>
          <p:cNvPr id="11" name="Freccia in giù 10"/>
          <p:cNvSpPr/>
          <p:nvPr/>
        </p:nvSpPr>
        <p:spPr>
          <a:xfrm>
            <a:off x="1763688" y="4725144"/>
            <a:ext cx="216024" cy="5760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it-IT"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CasellaDiTesto 11"/>
          <p:cNvSpPr txBox="1"/>
          <p:nvPr/>
        </p:nvSpPr>
        <p:spPr>
          <a:xfrm>
            <a:off x="3851920" y="4581128"/>
            <a:ext cx="1944216" cy="400110"/>
          </a:xfrm>
          <a:prstGeom prst="rect">
            <a:avLst/>
          </a:prstGeom>
          <a:noFill/>
        </p:spPr>
        <p:txBody>
          <a:bodyPr wrap="square" rtlCol="0">
            <a:spAutoFit/>
          </a:bodyPr>
          <a:lstStyle/>
          <a:p>
            <a:r>
              <a:rPr lang="it-IT" sz="2000" b="1" dirty="0" smtClean="0"/>
              <a:t>ASISTEMATICITÀ</a:t>
            </a:r>
            <a:endParaRPr lang="it-IT" sz="2000" b="1" dirty="0"/>
          </a:p>
        </p:txBody>
      </p:sp>
      <p:sp>
        <p:nvSpPr>
          <p:cNvPr id="13" name="CasellaDiTesto 12"/>
          <p:cNvSpPr txBox="1"/>
          <p:nvPr/>
        </p:nvSpPr>
        <p:spPr>
          <a:xfrm>
            <a:off x="6228184" y="4509120"/>
            <a:ext cx="2592288" cy="646331"/>
          </a:xfrm>
          <a:prstGeom prst="rect">
            <a:avLst/>
          </a:prstGeom>
          <a:noFill/>
        </p:spPr>
        <p:txBody>
          <a:bodyPr wrap="square" rtlCol="0">
            <a:spAutoFit/>
          </a:bodyPr>
          <a:lstStyle/>
          <a:p>
            <a:r>
              <a:rPr lang="it-IT" dirty="0" smtClean="0"/>
              <a:t>Ciò rende N. difficile da interpretare</a:t>
            </a:r>
            <a:endParaRPr lang="it-IT" dirty="0"/>
          </a:p>
        </p:txBody>
      </p:sp>
      <p:sp>
        <p:nvSpPr>
          <p:cNvPr id="14" name="CasellaDiTesto 13"/>
          <p:cNvSpPr txBox="1"/>
          <p:nvPr/>
        </p:nvSpPr>
        <p:spPr>
          <a:xfrm>
            <a:off x="4139952" y="5301208"/>
            <a:ext cx="2448272" cy="707886"/>
          </a:xfrm>
          <a:prstGeom prst="rect">
            <a:avLst/>
          </a:prstGeom>
          <a:noFill/>
        </p:spPr>
        <p:txBody>
          <a:bodyPr wrap="square" rtlCol="0">
            <a:spAutoFit/>
          </a:bodyPr>
          <a:lstStyle/>
          <a:p>
            <a:r>
              <a:rPr lang="it-IT" dirty="0" smtClean="0"/>
              <a:t>“</a:t>
            </a:r>
            <a:r>
              <a:rPr lang="it-IT" sz="2000" b="1" dirty="0" smtClean="0"/>
              <a:t>ILLUMINAZIONE</a:t>
            </a:r>
            <a:r>
              <a:rPr lang="it-IT" dirty="0" smtClean="0"/>
              <a:t>” e “</a:t>
            </a:r>
            <a:r>
              <a:rPr lang="it-IT" sz="2000" b="1" dirty="0" smtClean="0"/>
              <a:t>RUMINAZIONE</a:t>
            </a:r>
            <a:r>
              <a:rPr lang="it-IT" dirty="0" smtClean="0"/>
              <a:t>”</a:t>
            </a:r>
            <a:endParaRPr lang="it-IT" dirty="0"/>
          </a:p>
        </p:txBody>
      </p:sp>
      <p:cxnSp>
        <p:nvCxnSpPr>
          <p:cNvPr id="16" name="Connettore 2 15"/>
          <p:cNvCxnSpPr/>
          <p:nvPr/>
        </p:nvCxnSpPr>
        <p:spPr>
          <a:xfrm>
            <a:off x="2987824" y="4149080"/>
            <a:ext cx="7920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ttore 2 16"/>
          <p:cNvCxnSpPr/>
          <p:nvPr/>
        </p:nvCxnSpPr>
        <p:spPr>
          <a:xfrm>
            <a:off x="2987824" y="4293096"/>
            <a:ext cx="792088"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Connettore 2 17"/>
          <p:cNvCxnSpPr/>
          <p:nvPr/>
        </p:nvCxnSpPr>
        <p:spPr>
          <a:xfrm>
            <a:off x="2915816" y="4437112"/>
            <a:ext cx="1152128"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Connettore 2 18"/>
          <p:cNvCxnSpPr/>
          <p:nvPr/>
        </p:nvCxnSpPr>
        <p:spPr>
          <a:xfrm>
            <a:off x="5796136" y="4797152"/>
            <a:ext cx="3600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76672"/>
            <a:ext cx="2160240" cy="649188"/>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400" dirty="0" smtClean="0"/>
              <a:t>AFORISMA</a:t>
            </a:r>
            <a:endParaRPr lang="it-IT" sz="2400" dirty="0"/>
          </a:p>
        </p:txBody>
      </p:sp>
      <p:sp>
        <p:nvSpPr>
          <p:cNvPr id="3" name="CasellaDiTesto 2"/>
          <p:cNvSpPr txBox="1"/>
          <p:nvPr/>
        </p:nvSpPr>
        <p:spPr>
          <a:xfrm>
            <a:off x="2915816" y="548680"/>
            <a:ext cx="2520280" cy="369332"/>
          </a:xfrm>
          <a:prstGeom prst="rect">
            <a:avLst/>
          </a:prstGeom>
          <a:noFill/>
        </p:spPr>
        <p:txBody>
          <a:bodyPr wrap="square" rtlCol="0">
            <a:spAutoFit/>
          </a:bodyPr>
          <a:lstStyle/>
          <a:p>
            <a:r>
              <a:rPr lang="it-IT" dirty="0" smtClean="0"/>
              <a:t>… alcuni esempi</a:t>
            </a:r>
            <a:endParaRPr lang="it-IT" dirty="0"/>
          </a:p>
        </p:txBody>
      </p:sp>
      <p:sp>
        <p:nvSpPr>
          <p:cNvPr id="4" name="CasellaDiTesto 3"/>
          <p:cNvSpPr txBox="1"/>
          <p:nvPr/>
        </p:nvSpPr>
        <p:spPr>
          <a:xfrm>
            <a:off x="467544" y="1412776"/>
            <a:ext cx="8352928" cy="2862322"/>
          </a:xfrm>
          <a:prstGeom prst="rect">
            <a:avLst/>
          </a:prstGeom>
          <a:noFill/>
        </p:spPr>
        <p:txBody>
          <a:bodyPr wrap="square" rtlCol="0">
            <a:spAutoFit/>
          </a:bodyPr>
          <a:lstStyle/>
          <a:p>
            <a:pPr algn="just"/>
            <a:r>
              <a:rPr lang="it-IT" dirty="0" smtClean="0"/>
              <a:t>“31. </a:t>
            </a:r>
            <a:r>
              <a:rPr lang="it-IT" i="1" dirty="0" smtClean="0"/>
              <a:t>Necessità dell’illogicità</a:t>
            </a:r>
            <a:r>
              <a:rPr lang="it-IT" dirty="0" smtClean="0"/>
              <a:t>. Tra le cose che possono portare un pensatore alla disperazione, c’è la constatazione che all’uomo l’illogicità è necessaria, e che da essa può derivare molto bene. Essa è insita così saldamente nelle passioni, nella lingua, nell’arte, nella religione e, in generale, in tutto quanto dà valore alla vita, che non la si può estirpare senza danneggiare irreparabilmente queste belle cose. Solo uomini troppo ingenui possono credere che si possa trasformare la natura umana in natura puramente logica; ma se dovessero esistere gradi di accostamento a questa meta, quante cose mai non andrebbero perdute per questa via! Anche l’uomo più ragionevole ha bisogno, di quando in quando, di un ritorno alla natura, cioè alla sua </a:t>
            </a:r>
            <a:r>
              <a:rPr lang="it-IT" i="1" dirty="0" smtClean="0"/>
              <a:t>illogica posizione fondamentale verso tutte le cose</a:t>
            </a:r>
            <a:r>
              <a:rPr lang="it-IT" dirty="0" smtClean="0"/>
              <a:t>”. (</a:t>
            </a:r>
            <a:r>
              <a:rPr lang="it-IT" i="1" dirty="0" smtClean="0"/>
              <a:t>Umano troppo umano</a:t>
            </a:r>
            <a:r>
              <a:rPr lang="it-IT" dirty="0" smtClean="0"/>
              <a:t>)</a:t>
            </a:r>
            <a:endParaRPr lang="it-IT" dirty="0"/>
          </a:p>
        </p:txBody>
      </p:sp>
      <p:sp>
        <p:nvSpPr>
          <p:cNvPr id="5" name="CasellaDiTesto 4"/>
          <p:cNvSpPr txBox="1"/>
          <p:nvPr/>
        </p:nvSpPr>
        <p:spPr>
          <a:xfrm>
            <a:off x="467544" y="4365104"/>
            <a:ext cx="8352928" cy="2031325"/>
          </a:xfrm>
          <a:prstGeom prst="rect">
            <a:avLst/>
          </a:prstGeom>
          <a:noFill/>
        </p:spPr>
        <p:txBody>
          <a:bodyPr wrap="square" rtlCol="0">
            <a:spAutoFit/>
          </a:bodyPr>
          <a:lstStyle/>
          <a:p>
            <a:pPr algn="just"/>
            <a:r>
              <a:rPr lang="it-IT" dirty="0" smtClean="0"/>
              <a:t>“69. </a:t>
            </a:r>
            <a:r>
              <a:rPr lang="it-IT" i="1" dirty="0" smtClean="0"/>
              <a:t>Amore e giustizia</a:t>
            </a:r>
            <a:r>
              <a:rPr lang="it-IT" dirty="0" smtClean="0"/>
              <a:t>. Perché si sopravvaluta l’amore a scapito della giustizia e se ne dicono le cose più belle, come se fosse qualcosa di molto più elevato di quella? Non è invece chiaramente più stupido di quella? – Senza dubbio, ma proprio perciò tanto più piacevole per tutti. L’amore è stupido e possiede una ricca cornucopia: distribuisce i suoi doni a tutti, anche a chi non li merita e anzi neppure lo ringrazia. E’ imparziale come la pioggia che, secondo la Bibbia e l’esperienza, bagna sino al midollo non solo gli ingiusti, ma talvolta anche i giusti”. (</a:t>
            </a:r>
            <a:r>
              <a:rPr lang="it-IT" i="1" dirty="0" smtClean="0"/>
              <a:t>Umano troppo umano</a:t>
            </a:r>
            <a:r>
              <a:rPr lang="it-IT" dirty="0" smtClean="0"/>
              <a:t>)</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76672"/>
            <a:ext cx="2160240" cy="649188"/>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400" dirty="0" smtClean="0"/>
              <a:t>AFORISMA</a:t>
            </a:r>
            <a:endParaRPr lang="it-IT" sz="2400" dirty="0"/>
          </a:p>
        </p:txBody>
      </p:sp>
      <p:sp>
        <p:nvSpPr>
          <p:cNvPr id="3" name="CasellaDiTesto 2"/>
          <p:cNvSpPr txBox="1"/>
          <p:nvPr/>
        </p:nvSpPr>
        <p:spPr>
          <a:xfrm>
            <a:off x="2915816" y="548680"/>
            <a:ext cx="3585010" cy="369332"/>
          </a:xfrm>
          <a:prstGeom prst="rect">
            <a:avLst/>
          </a:prstGeom>
          <a:noFill/>
        </p:spPr>
        <p:txBody>
          <a:bodyPr wrap="square" rtlCol="0">
            <a:spAutoFit/>
          </a:bodyPr>
          <a:lstStyle/>
          <a:p>
            <a:r>
              <a:rPr lang="it-IT" dirty="0" smtClean="0"/>
              <a:t>… alcuni esempi presi a caso</a:t>
            </a:r>
            <a:endParaRPr lang="it-IT" dirty="0"/>
          </a:p>
        </p:txBody>
      </p:sp>
      <p:sp>
        <p:nvSpPr>
          <p:cNvPr id="4" name="CasellaDiTesto 3"/>
          <p:cNvSpPr txBox="1"/>
          <p:nvPr/>
        </p:nvSpPr>
        <p:spPr>
          <a:xfrm>
            <a:off x="467544" y="1412776"/>
            <a:ext cx="8352928" cy="5078313"/>
          </a:xfrm>
          <a:prstGeom prst="rect">
            <a:avLst/>
          </a:prstGeom>
          <a:noFill/>
        </p:spPr>
        <p:txBody>
          <a:bodyPr wrap="square" rtlCol="0">
            <a:spAutoFit/>
          </a:bodyPr>
          <a:lstStyle/>
          <a:p>
            <a:pPr algn="just"/>
            <a:r>
              <a:rPr lang="it-IT" dirty="0" smtClean="0"/>
              <a:t>“169. </a:t>
            </a:r>
            <a:r>
              <a:rPr lang="it-IT" i="1" dirty="0" smtClean="0"/>
              <a:t>Sembrare profondi ed essere profondi</a:t>
            </a:r>
            <a:r>
              <a:rPr lang="it-IT" dirty="0" smtClean="0"/>
              <a:t>. Chi si sa profondo, si sforza di essere chiaro; chi vorrebbe sembrare profondo alla massa, si sforza di essere oscuro. Perché la folla ritiene profondo tutto ciò di cui non riesce a vedere il fondo: essa è pavida, e non ama entrare in acqua” (</a:t>
            </a:r>
            <a:r>
              <a:rPr lang="it-IT" i="1" dirty="0" smtClean="0"/>
              <a:t>La gaia scienza</a:t>
            </a:r>
            <a:r>
              <a:rPr lang="it-IT" dirty="0" smtClean="0"/>
              <a:t>)</a:t>
            </a:r>
          </a:p>
          <a:p>
            <a:pPr algn="just"/>
            <a:endParaRPr lang="it-IT" dirty="0" smtClean="0"/>
          </a:p>
          <a:p>
            <a:pPr algn="just"/>
            <a:r>
              <a:rPr lang="it-IT" dirty="0" smtClean="0"/>
              <a:t>“381. </a:t>
            </a:r>
            <a:r>
              <a:rPr lang="it-IT" i="1" dirty="0" smtClean="0"/>
              <a:t>Correggere la natura</a:t>
            </a:r>
            <a:r>
              <a:rPr lang="it-IT" dirty="0" smtClean="0"/>
              <a:t>. Se non si ha un buon padre, bisogna procurarselo”. (</a:t>
            </a:r>
            <a:r>
              <a:rPr lang="it-IT" i="1" dirty="0" smtClean="0"/>
              <a:t>Umano troppo umano</a:t>
            </a:r>
            <a:r>
              <a:rPr lang="it-IT" dirty="0" smtClean="0"/>
              <a:t>)</a:t>
            </a:r>
          </a:p>
          <a:p>
            <a:pPr algn="just"/>
            <a:endParaRPr lang="it-IT" dirty="0" smtClean="0"/>
          </a:p>
          <a:p>
            <a:pPr algn="just"/>
            <a:r>
              <a:rPr lang="it-IT" dirty="0" smtClean="0"/>
              <a:t>“382. </a:t>
            </a:r>
            <a:r>
              <a:rPr lang="it-IT" i="1" dirty="0" smtClean="0"/>
              <a:t>Padri e figli</a:t>
            </a:r>
            <a:r>
              <a:rPr lang="it-IT" dirty="0" smtClean="0"/>
              <a:t>. I padri han molto da fare per riparare al fatto di avere dei figli”. (</a:t>
            </a:r>
            <a:r>
              <a:rPr lang="it-IT" i="1" dirty="0" smtClean="0"/>
              <a:t>Umano troppo umano</a:t>
            </a:r>
            <a:r>
              <a:rPr lang="it-IT" dirty="0" smtClean="0"/>
              <a:t>)</a:t>
            </a:r>
          </a:p>
          <a:p>
            <a:pPr algn="just"/>
            <a:endParaRPr lang="it-IT" dirty="0" smtClean="0"/>
          </a:p>
          <a:p>
            <a:pPr algn="just"/>
            <a:r>
              <a:rPr lang="it-IT" dirty="0" smtClean="0"/>
              <a:t>“386. </a:t>
            </a:r>
            <a:r>
              <a:rPr lang="it-IT" i="1" dirty="0" smtClean="0"/>
              <a:t>Ragionevole irragionevolezza</a:t>
            </a:r>
            <a:r>
              <a:rPr lang="it-IT" dirty="0" smtClean="0"/>
              <a:t>. Giunto alla maturità della vita e dell’intelligenza, un uomo è colto dal sentimento che suo padre ebbe torto a generarlo”. (</a:t>
            </a:r>
            <a:r>
              <a:rPr lang="it-IT" i="1" dirty="0" smtClean="0"/>
              <a:t>Umano troppo umano</a:t>
            </a:r>
            <a:r>
              <a:rPr lang="it-IT" dirty="0" smtClean="0"/>
              <a:t>)</a:t>
            </a:r>
          </a:p>
          <a:p>
            <a:pPr algn="just"/>
            <a:endParaRPr lang="it-IT" dirty="0" smtClean="0"/>
          </a:p>
          <a:p>
            <a:pPr algn="just"/>
            <a:r>
              <a:rPr lang="it-IT" dirty="0" smtClean="0"/>
              <a:t>“393. </a:t>
            </a:r>
            <a:r>
              <a:rPr lang="it-IT" i="1" dirty="0" smtClean="0"/>
              <a:t>Unità di luogo e di dramma</a:t>
            </a:r>
            <a:r>
              <a:rPr lang="it-IT" dirty="0" smtClean="0"/>
              <a:t>. Se i coniugi non vivessero insieme, buoni matrimoni sarebbero più frequenti”. (</a:t>
            </a:r>
            <a:r>
              <a:rPr lang="it-IT" i="1" dirty="0" smtClean="0"/>
              <a:t>Umano troppo umano</a:t>
            </a:r>
            <a:r>
              <a:rPr lang="it-IT" dirty="0" smtClean="0"/>
              <a:t>)</a:t>
            </a:r>
          </a:p>
          <a:p>
            <a:pPr algn="just"/>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76672"/>
            <a:ext cx="2160240" cy="649188"/>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400" dirty="0" smtClean="0"/>
              <a:t>AFORISMA</a:t>
            </a:r>
            <a:endParaRPr lang="it-IT" sz="2400" dirty="0"/>
          </a:p>
        </p:txBody>
      </p:sp>
      <p:sp>
        <p:nvSpPr>
          <p:cNvPr id="3" name="CasellaDiTesto 2"/>
          <p:cNvSpPr txBox="1"/>
          <p:nvPr/>
        </p:nvSpPr>
        <p:spPr>
          <a:xfrm>
            <a:off x="2915816" y="548680"/>
            <a:ext cx="2520280" cy="369332"/>
          </a:xfrm>
          <a:prstGeom prst="rect">
            <a:avLst/>
          </a:prstGeom>
          <a:noFill/>
        </p:spPr>
        <p:txBody>
          <a:bodyPr wrap="square" rtlCol="0">
            <a:spAutoFit/>
          </a:bodyPr>
          <a:lstStyle/>
          <a:p>
            <a:r>
              <a:rPr lang="it-IT" dirty="0" smtClean="0"/>
              <a:t>… alcuni esempi</a:t>
            </a:r>
            <a:endParaRPr lang="it-IT" dirty="0"/>
          </a:p>
        </p:txBody>
      </p:sp>
      <p:sp>
        <p:nvSpPr>
          <p:cNvPr id="4" name="CasellaDiTesto 3"/>
          <p:cNvSpPr txBox="1"/>
          <p:nvPr/>
        </p:nvSpPr>
        <p:spPr>
          <a:xfrm>
            <a:off x="467544" y="1412776"/>
            <a:ext cx="8352928" cy="4801314"/>
          </a:xfrm>
          <a:prstGeom prst="rect">
            <a:avLst/>
          </a:prstGeom>
          <a:noFill/>
        </p:spPr>
        <p:txBody>
          <a:bodyPr wrap="square" rtlCol="0">
            <a:spAutoFit/>
          </a:bodyPr>
          <a:lstStyle/>
          <a:p>
            <a:pPr algn="just"/>
            <a:r>
              <a:rPr lang="it-IT" dirty="0" smtClean="0"/>
              <a:t>“108. Non esistono fenomeni morali, ma solo interpretazioni morali dei fenomeni”. (Al di là del bene e del male)</a:t>
            </a:r>
          </a:p>
          <a:p>
            <a:pPr algn="just"/>
            <a:endParaRPr lang="it-IT" dirty="0" smtClean="0"/>
          </a:p>
          <a:p>
            <a:pPr algn="just"/>
            <a:r>
              <a:rPr lang="it-IT" dirty="0" smtClean="0"/>
              <a:t>“638. </a:t>
            </a:r>
            <a:r>
              <a:rPr lang="it-IT" i="1" dirty="0" smtClean="0"/>
              <a:t>Il viandante</a:t>
            </a:r>
            <a:r>
              <a:rPr lang="it-IT" dirty="0" smtClean="0"/>
              <a:t>.  Chi sia giunto anche solo relativamente alla libertà della ragione, sulla terra non può sentirsi altro che un viandante, - anche se non un viaggiatore diretto verso un’ultima meta, che non c’è. Ma egli ben vuole guardare, e tenere gli occhi aperti su tutto quel che veramente accade nel mondo; per questo non gli è consentito unire troppo strettamente il suo cuore a nessuna cosa particolare; </a:t>
            </a:r>
            <a:r>
              <a:rPr lang="it-IT" dirty="0" err="1" smtClean="0"/>
              <a:t>dev</a:t>
            </a:r>
            <a:r>
              <a:rPr lang="it-IT" dirty="0" smtClean="0"/>
              <a:t>’esserci in lui stesso qualcosa di nomade, che gioisca del mutamento e della provvisorietà. Certo, per un tale uomo giungeranno cattive notti, in cui sarà stanco e troverà chiusa la porta della città che dovrebbe offrirgli riposo; e forse, oltre a ciò, il deserto giungerà sino a quella porta e gli animali da preda urleranno ora lontano ora vicino, e si leverà un forte vento, e i ladri gli ruberanno le bestie da tiro. Allora la notte terribile calerà per lui sul deserto come un secondo deserto, e il suo cuore sarà stanco di peregrinare. Ma quando si leverà il sole del mattino, rosseggiante come una divinità della collera, la città si aprirà, e nel volto degli abitanti egli vedrà </a:t>
            </a:r>
            <a:r>
              <a:rPr lang="it-IT" dirty="0" err="1" smtClean="0"/>
              <a:t>forse…</a:t>
            </a:r>
            <a:endParaRPr lang="it-IT" dirty="0" smtClean="0"/>
          </a:p>
          <a:p>
            <a:pPr algn="just"/>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76672"/>
            <a:ext cx="2160240" cy="649188"/>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400" dirty="0" smtClean="0"/>
              <a:t>AFORISMA</a:t>
            </a:r>
            <a:endParaRPr lang="it-IT" sz="2400" dirty="0"/>
          </a:p>
        </p:txBody>
      </p:sp>
      <p:sp>
        <p:nvSpPr>
          <p:cNvPr id="3" name="CasellaDiTesto 2"/>
          <p:cNvSpPr txBox="1"/>
          <p:nvPr/>
        </p:nvSpPr>
        <p:spPr>
          <a:xfrm>
            <a:off x="2915816" y="548680"/>
            <a:ext cx="2520280" cy="369332"/>
          </a:xfrm>
          <a:prstGeom prst="rect">
            <a:avLst/>
          </a:prstGeom>
          <a:noFill/>
        </p:spPr>
        <p:txBody>
          <a:bodyPr wrap="square" rtlCol="0">
            <a:spAutoFit/>
          </a:bodyPr>
          <a:lstStyle/>
          <a:p>
            <a:r>
              <a:rPr lang="it-IT" dirty="0" smtClean="0"/>
              <a:t>… alcuni esempi</a:t>
            </a:r>
            <a:endParaRPr lang="it-IT" dirty="0"/>
          </a:p>
        </p:txBody>
      </p:sp>
      <p:sp>
        <p:nvSpPr>
          <p:cNvPr id="4" name="CasellaDiTesto 3"/>
          <p:cNvSpPr txBox="1"/>
          <p:nvPr/>
        </p:nvSpPr>
        <p:spPr>
          <a:xfrm>
            <a:off x="323528" y="1556792"/>
            <a:ext cx="8568952" cy="3416320"/>
          </a:xfrm>
          <a:prstGeom prst="rect">
            <a:avLst/>
          </a:prstGeom>
          <a:noFill/>
        </p:spPr>
        <p:txBody>
          <a:bodyPr wrap="square" rtlCol="0">
            <a:spAutoFit/>
          </a:bodyPr>
          <a:lstStyle/>
          <a:p>
            <a:pPr algn="just"/>
            <a:r>
              <a:rPr lang="it-IT" dirty="0" smtClean="0"/>
              <a:t>… ancor più deserto, sporcizia, inganno, insicurezza che davanti alle porte – e il giorno sarà quasi peggiore della notte. Questo potrà ben succedere una volta al viandante; ma poi giungeranno a ricompensarlo i gioiosi mattini di altri paesi e di altri giorni, in cui già nel grigiore della luce egli vedrà passar danzando accanto a sé, nella nebbia dei monti, gli sciami delle Muse, e in cui poi, quando silenzioso, nell’armonia mattutina dell’anima, egli passeggerà sotto gli alberi, dalle vette e dai recessi delle fronde gli cadranno intorno solo cose belle e chiare, dono di tutti quegli spiriti liberi che stanno sul monte, nel bosco e nella solitudine e che, come lui, nel loro modo ora gioioso ora meditabondo, sono viandanti e filosofi. Nati dai misteri dell’alba, essi meditano come mai il giorno possa avere, tra il declino e il dodicesimo tocco, un volto così puro, così trasparente, così serenamente radioso: - essi cercano la </a:t>
            </a:r>
            <a:r>
              <a:rPr lang="it-IT" i="1" dirty="0" smtClean="0"/>
              <a:t>filosofia del mattino</a:t>
            </a:r>
            <a:r>
              <a:rPr lang="it-IT" dirty="0" smtClean="0"/>
              <a:t>.”. (</a:t>
            </a:r>
            <a:r>
              <a:rPr lang="it-IT" i="1" dirty="0" smtClean="0"/>
              <a:t>Umano troppo umano</a:t>
            </a:r>
            <a:r>
              <a:rPr lang="it-IT" dirty="0" smtClean="0"/>
              <a:t>)</a:t>
            </a:r>
          </a:p>
          <a:p>
            <a:pPr algn="just"/>
            <a:endParaRPr lang="it-IT"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76672"/>
            <a:ext cx="2160240" cy="649188"/>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400" dirty="0" smtClean="0"/>
              <a:t>AFORISMA</a:t>
            </a:r>
            <a:endParaRPr lang="it-IT" sz="2400" dirty="0"/>
          </a:p>
        </p:txBody>
      </p:sp>
      <p:sp>
        <p:nvSpPr>
          <p:cNvPr id="3" name="CasellaDiTesto 2"/>
          <p:cNvSpPr txBox="1"/>
          <p:nvPr/>
        </p:nvSpPr>
        <p:spPr>
          <a:xfrm>
            <a:off x="2915816" y="548680"/>
            <a:ext cx="2520280" cy="369332"/>
          </a:xfrm>
          <a:prstGeom prst="rect">
            <a:avLst/>
          </a:prstGeom>
          <a:noFill/>
        </p:spPr>
        <p:txBody>
          <a:bodyPr wrap="square" rtlCol="0">
            <a:spAutoFit/>
          </a:bodyPr>
          <a:lstStyle/>
          <a:p>
            <a:r>
              <a:rPr lang="it-IT" dirty="0" smtClean="0"/>
              <a:t>… alcuni esempi</a:t>
            </a:r>
            <a:endParaRPr lang="it-IT" dirty="0"/>
          </a:p>
        </p:txBody>
      </p:sp>
      <p:sp>
        <p:nvSpPr>
          <p:cNvPr id="4" name="CasellaDiTesto 3"/>
          <p:cNvSpPr txBox="1"/>
          <p:nvPr/>
        </p:nvSpPr>
        <p:spPr>
          <a:xfrm>
            <a:off x="323528" y="1268760"/>
            <a:ext cx="8568952" cy="4247317"/>
          </a:xfrm>
          <a:prstGeom prst="rect">
            <a:avLst/>
          </a:prstGeom>
          <a:noFill/>
        </p:spPr>
        <p:txBody>
          <a:bodyPr wrap="square" rtlCol="0">
            <a:spAutoFit/>
          </a:bodyPr>
          <a:lstStyle/>
          <a:p>
            <a:pPr algn="just"/>
            <a:endParaRPr lang="it-IT" dirty="0" smtClean="0"/>
          </a:p>
          <a:p>
            <a:pPr algn="just"/>
            <a:r>
              <a:rPr lang="it-IT" dirty="0" smtClean="0"/>
              <a:t>“258. </a:t>
            </a:r>
            <a:r>
              <a:rPr lang="it-IT" i="1" dirty="0" smtClean="0"/>
              <a:t>I negatori del caso</a:t>
            </a:r>
            <a:r>
              <a:rPr lang="it-IT" dirty="0" smtClean="0"/>
              <a:t>.  Nessun vincitore crede al caso”. (</a:t>
            </a:r>
            <a:r>
              <a:rPr lang="it-IT" i="1" dirty="0" smtClean="0"/>
              <a:t>La gaia scienza</a:t>
            </a:r>
            <a:r>
              <a:rPr lang="it-IT" dirty="0" smtClean="0"/>
              <a:t>)</a:t>
            </a:r>
          </a:p>
          <a:p>
            <a:pPr algn="just"/>
            <a:endParaRPr lang="it-IT" dirty="0" smtClean="0"/>
          </a:p>
          <a:p>
            <a:pPr algn="just"/>
            <a:r>
              <a:rPr lang="it-IT" dirty="0" smtClean="0"/>
              <a:t>“276. </a:t>
            </a:r>
            <a:r>
              <a:rPr lang="it-IT" i="1" dirty="0" smtClean="0"/>
              <a:t>Per l’anno nuovo</a:t>
            </a:r>
            <a:r>
              <a:rPr lang="it-IT" dirty="0" smtClean="0"/>
              <a:t>.  Vivo ancora e penso ancora: debbo vivere ancora perché debbo pensare. </a:t>
            </a:r>
            <a:r>
              <a:rPr lang="it-IT" i="1" dirty="0" smtClean="0"/>
              <a:t>Sum, ergo cogito: </a:t>
            </a:r>
            <a:r>
              <a:rPr lang="it-IT" i="1" dirty="0" err="1" smtClean="0"/>
              <a:t>cogito</a:t>
            </a:r>
            <a:r>
              <a:rPr lang="it-IT" i="1" dirty="0" smtClean="0"/>
              <a:t>, ergo sum</a:t>
            </a:r>
            <a:r>
              <a:rPr lang="it-IT" dirty="0" smtClean="0"/>
              <a:t>. Oggi chiunque si permette di esprimere il suo desiderio e il suo pensiero più caro: orbene, anch’io voglio dire ciò che oggi desidero da me stesso e quale è stato il primo pensiero che, quest’anno, mi ha sfiorato il cuore; quale pensiero sarà motivo, pegno e dolcezza della mia vita a venire! </a:t>
            </a:r>
            <a:r>
              <a:rPr lang="it-IT" u="sng" dirty="0" smtClean="0"/>
              <a:t>Voglio imparare sempre più a vedere la bellezza nella necessità delle cose: così diverrò uno di coloro che rendono belle le cose. </a:t>
            </a:r>
            <a:r>
              <a:rPr lang="it-IT" i="1" u="sng" dirty="0" smtClean="0"/>
              <a:t>Amor fati</a:t>
            </a:r>
            <a:r>
              <a:rPr lang="it-IT" u="sng" dirty="0" smtClean="0"/>
              <a:t>: questo sia, d’ora innanzi, il mio amore! Non voglio condurre nessuna guerra contro il brutto. Non voglio accusare, non voglio accusare neppure gli accusatori. La mia unica negazione sia distogliere lo sguardo! E, complessivamente e grossolanamente: voglio arrivare ad essere uno che dice soltanto di sì!</a:t>
            </a:r>
            <a:r>
              <a:rPr lang="it-IT" dirty="0" smtClean="0"/>
              <a:t>”. (</a:t>
            </a:r>
            <a:r>
              <a:rPr lang="it-IT" i="1" dirty="0" smtClean="0"/>
              <a:t>La gaia scienza</a:t>
            </a:r>
            <a:r>
              <a:rPr lang="it-IT" dirty="0" smtClean="0"/>
              <a:t>)</a:t>
            </a:r>
          </a:p>
          <a:p>
            <a:pPr algn="just"/>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620688"/>
            <a:ext cx="8028384" cy="5262979"/>
          </a:xfrm>
          <a:prstGeom prst="rect">
            <a:avLst/>
          </a:prstGeom>
          <a:noFill/>
        </p:spPr>
        <p:txBody>
          <a:bodyPr wrap="square" rtlCol="0">
            <a:spAutoFit/>
          </a:bodyPr>
          <a:lstStyle/>
          <a:p>
            <a:pPr algn="just"/>
            <a:r>
              <a:rPr lang="it-IT" sz="2800" dirty="0" smtClean="0"/>
              <a:t>Ho una paura terribile che un giorno mi si voglia santificare: si comprenderà perché pubblico in precedenza questo libro, che deve impedire che si abusi di me... Non voglio essere un santo, piuttosto </a:t>
            </a:r>
            <a:r>
              <a:rPr lang="it-IT" sz="2800" b="1" dirty="0" smtClean="0"/>
              <a:t>un buffone</a:t>
            </a:r>
            <a:r>
              <a:rPr lang="it-IT" sz="2800" dirty="0" smtClean="0"/>
              <a:t>... Forse sono un buffone... E nonostante ciò [...] in me parla la verità. Ma la mia verità è tremenda: perché </a:t>
            </a:r>
            <a:r>
              <a:rPr lang="it-IT" sz="2800" b="1" dirty="0" smtClean="0"/>
              <a:t>finora è stata chiamata verità la menzogna</a:t>
            </a:r>
            <a:r>
              <a:rPr lang="it-IT" sz="2800" dirty="0" smtClean="0"/>
              <a:t>. [...] Io contraddico come mai fu contraddetto, e tuttavia sono </a:t>
            </a:r>
            <a:r>
              <a:rPr lang="it-IT" sz="2800" b="1" dirty="0" smtClean="0"/>
              <a:t>il contrario di uno spirito che dice no</a:t>
            </a:r>
            <a:r>
              <a:rPr lang="it-IT" sz="2800" dirty="0" smtClean="0"/>
              <a:t>. Io sono un </a:t>
            </a:r>
            <a:r>
              <a:rPr lang="it-IT" sz="2800" b="1" dirty="0" smtClean="0"/>
              <a:t>gaio ambasciatore </a:t>
            </a:r>
            <a:r>
              <a:rPr lang="it-IT" sz="2800" dirty="0" smtClean="0"/>
              <a:t>come nessuno lo fu [...]; solo a partire da me c’è di nuovo speranza” (</a:t>
            </a:r>
            <a:r>
              <a:rPr lang="it-IT" sz="2800" dirty="0" err="1" smtClean="0"/>
              <a:t>F.N.</a:t>
            </a:r>
            <a:r>
              <a:rPr lang="it-IT" sz="2800" dirty="0" smtClean="0"/>
              <a:t>, </a:t>
            </a:r>
            <a:r>
              <a:rPr lang="it-IT" sz="2800" i="1" dirty="0" smtClean="0"/>
              <a:t>Ecce homo</a:t>
            </a:r>
            <a:r>
              <a:rPr lang="it-IT" sz="2800" dirty="0" smtClean="0"/>
              <a:t>, Feltrinelli, 1994)</a:t>
            </a:r>
            <a:endParaRPr lang="it-IT"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NIETZSCHE E SCHOPENHAUER</a:t>
            </a:r>
            <a:endParaRPr lang="it-IT" sz="4400" b="1" dirty="0">
              <a:solidFill>
                <a:srgbClr val="FF0000"/>
              </a:solidFill>
            </a:endParaRPr>
          </a:p>
        </p:txBody>
      </p:sp>
      <p:sp>
        <p:nvSpPr>
          <p:cNvPr id="3" name="CasellaDiTesto 2"/>
          <p:cNvSpPr txBox="1"/>
          <p:nvPr/>
        </p:nvSpPr>
        <p:spPr>
          <a:xfrm>
            <a:off x="143000" y="1225689"/>
            <a:ext cx="8821488" cy="1938992"/>
          </a:xfrm>
          <a:prstGeom prst="rect">
            <a:avLst/>
          </a:prstGeom>
          <a:noFill/>
        </p:spPr>
        <p:txBody>
          <a:bodyPr wrap="square" rtlCol="0">
            <a:spAutoFit/>
          </a:bodyPr>
          <a:lstStyle/>
          <a:p>
            <a:pPr algn="ctr"/>
            <a:r>
              <a:rPr lang="it-IT" sz="2400" dirty="0" smtClean="0"/>
              <a:t>Come S. pensa che la vita sia </a:t>
            </a:r>
          </a:p>
          <a:p>
            <a:pPr algn="ctr"/>
            <a:r>
              <a:rPr lang="it-IT" sz="3600" u="sng" dirty="0" smtClean="0"/>
              <a:t>CRUDELE, IRRAZIONALE, DOLORE E DISTRUZIONE</a:t>
            </a:r>
            <a:r>
              <a:rPr lang="it-IT" sz="3600" dirty="0" smtClean="0"/>
              <a:t> </a:t>
            </a:r>
          </a:p>
          <a:p>
            <a:pPr algn="ctr"/>
            <a:endParaRPr lang="it-IT" sz="2400" dirty="0" smtClean="0"/>
          </a:p>
        </p:txBody>
      </p:sp>
      <p:pic>
        <p:nvPicPr>
          <p:cNvPr id="35842" name="Picture 2" descr="Visualizza immagine di origine"/>
          <p:cNvPicPr>
            <a:picLocks noChangeAspect="1" noChangeArrowheads="1"/>
          </p:cNvPicPr>
          <p:nvPr/>
        </p:nvPicPr>
        <p:blipFill>
          <a:blip r:embed="rId2" cstate="print"/>
          <a:srcRect/>
          <a:stretch>
            <a:fillRect/>
          </a:stretch>
        </p:blipFill>
        <p:spPr bwMode="auto">
          <a:xfrm>
            <a:off x="357158" y="3500438"/>
            <a:ext cx="8362950" cy="30384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357166"/>
            <a:ext cx="8392860" cy="6309420"/>
          </a:xfrm>
          <a:prstGeom prst="rect">
            <a:avLst/>
          </a:prstGeom>
          <a:noFill/>
        </p:spPr>
        <p:txBody>
          <a:bodyPr wrap="square" rtlCol="0">
            <a:spAutoFit/>
          </a:bodyPr>
          <a:lstStyle/>
          <a:p>
            <a:pPr algn="ctr"/>
            <a:r>
              <a:rPr lang="it-IT" sz="3200" b="1" dirty="0" smtClean="0"/>
              <a:t>DISTACCO DA S.</a:t>
            </a:r>
          </a:p>
          <a:p>
            <a:pPr algn="ctr"/>
            <a:endParaRPr lang="it-IT" sz="2400" dirty="0" smtClean="0"/>
          </a:p>
          <a:p>
            <a:pPr algn="ctr"/>
            <a:r>
              <a:rPr lang="it-IT" sz="2400" dirty="0" smtClean="0"/>
              <a:t>N. distingue </a:t>
            </a:r>
            <a:r>
              <a:rPr lang="it-IT" sz="2400" b="1" u="sng" dirty="0" smtClean="0"/>
              <a:t>DUE TIPI </a:t>
            </a:r>
            <a:r>
              <a:rPr lang="it-IT" sz="2400" u="sng" dirty="0" err="1" smtClean="0"/>
              <a:t>DI</a:t>
            </a:r>
            <a:r>
              <a:rPr lang="it-IT" sz="2400" u="sng" dirty="0" smtClean="0"/>
              <a:t> PESSIMISMO</a:t>
            </a:r>
            <a:r>
              <a:rPr lang="it-IT" sz="2400" dirty="0" smtClean="0"/>
              <a:t> </a:t>
            </a:r>
          </a:p>
          <a:p>
            <a:pPr algn="ctr"/>
            <a:endParaRPr lang="it-IT" sz="2400" dirty="0" smtClean="0"/>
          </a:p>
          <a:p>
            <a:pPr lvl="0" algn="ctr"/>
            <a:r>
              <a:rPr lang="it-IT" sz="2400" dirty="0" smtClean="0"/>
              <a:t>Quello dei romantici e di S.: un pessimismo dei “</a:t>
            </a:r>
            <a:r>
              <a:rPr lang="it-IT" sz="3600" b="1" dirty="0" smtClean="0"/>
              <a:t>RINUNCIATARI</a:t>
            </a:r>
            <a:r>
              <a:rPr lang="it-IT" sz="2400" dirty="0" smtClean="0"/>
              <a:t>, dei falliti, dei vinti”, di chi sceglie la fuga dalla vita</a:t>
            </a:r>
          </a:p>
          <a:p>
            <a:pPr lvl="0" algn="ctr">
              <a:buFont typeface="Arial" pitchFamily="34" charset="0"/>
              <a:buChar char="•"/>
            </a:pPr>
            <a:endParaRPr lang="it-IT" sz="2400" dirty="0" smtClean="0"/>
          </a:p>
          <a:p>
            <a:pPr lvl="0" algn="ctr"/>
            <a:endParaRPr lang="it-IT" sz="2400" dirty="0" smtClean="0"/>
          </a:p>
          <a:p>
            <a:pPr lvl="0" algn="ctr"/>
            <a:r>
              <a:rPr lang="it-IT" sz="2400" dirty="0" smtClean="0"/>
              <a:t>Il suo, quello di chi </a:t>
            </a:r>
            <a:r>
              <a:rPr lang="it-IT" sz="4000" u="sng" dirty="0" smtClean="0"/>
              <a:t>ACCETTA LA VITA COSÌ COME È</a:t>
            </a:r>
            <a:r>
              <a:rPr lang="it-IT" sz="2400" dirty="0" smtClean="0"/>
              <a:t>, che dice “</a:t>
            </a:r>
            <a:r>
              <a:rPr lang="it-IT" sz="4000" b="1" dirty="0" smtClean="0">
                <a:solidFill>
                  <a:srgbClr val="FF0000"/>
                </a:solidFill>
              </a:rPr>
              <a:t>SÌ ALLA VITA</a:t>
            </a:r>
            <a:r>
              <a:rPr lang="it-IT" sz="4000" dirty="0" smtClean="0"/>
              <a:t>” CON </a:t>
            </a:r>
            <a:r>
              <a:rPr lang="it-IT" sz="4000" b="1" dirty="0" smtClean="0">
                <a:solidFill>
                  <a:srgbClr val="FF0000"/>
                </a:solidFill>
              </a:rPr>
              <a:t>GIOIA</a:t>
            </a:r>
            <a:r>
              <a:rPr lang="it-IT" sz="2400" dirty="0" smtClean="0"/>
              <a:t>, pur conoscendone il dolore e la tragicità </a:t>
            </a:r>
          </a:p>
          <a:p>
            <a:pPr lvl="0">
              <a:buFont typeface="Arial" pitchFamily="34" charset="0"/>
              <a:buChar char="•"/>
            </a:pPr>
            <a:endParaRPr lang="it-IT" sz="2400" dirty="0" smtClean="0"/>
          </a:p>
          <a:p>
            <a:pPr lvl="0" algn="just"/>
            <a:endParaRPr lang="it-IT"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0034" y="1857364"/>
            <a:ext cx="8286808" cy="3539430"/>
          </a:xfrm>
          <a:prstGeom prst="rect">
            <a:avLst/>
          </a:prstGeom>
        </p:spPr>
        <p:txBody>
          <a:bodyPr wrap="square">
            <a:spAutoFit/>
          </a:bodyPr>
          <a:lstStyle/>
          <a:p>
            <a:pPr lvl="0" algn="just"/>
            <a:r>
              <a:rPr lang="it-IT" sz="3200" dirty="0" smtClean="0"/>
              <a:t>Accettare </a:t>
            </a:r>
            <a:r>
              <a:rPr lang="it-IT" sz="3200" b="1" dirty="0" smtClean="0"/>
              <a:t>coraggiosamente</a:t>
            </a:r>
            <a:r>
              <a:rPr lang="it-IT" sz="3200" dirty="0" smtClean="0"/>
              <a:t> – e perfino con </a:t>
            </a:r>
            <a:r>
              <a:rPr lang="it-IT" sz="3200" b="1" dirty="0" smtClean="0"/>
              <a:t>entusiasmo</a:t>
            </a:r>
            <a:r>
              <a:rPr lang="it-IT" sz="3200" dirty="0" smtClean="0"/>
              <a:t> – il destino, il fato, per quanto siano irrazionali e privi di ogni significato. </a:t>
            </a:r>
          </a:p>
          <a:p>
            <a:pPr lvl="0" algn="just"/>
            <a:endParaRPr lang="it-IT" sz="3200" dirty="0" smtClean="0"/>
          </a:p>
          <a:p>
            <a:pPr lvl="0" algn="just"/>
            <a:r>
              <a:rPr lang="it-IT" sz="3200" dirty="0" smtClean="0"/>
              <a:t>Esaltare i </a:t>
            </a:r>
            <a:r>
              <a:rPr lang="it-IT" sz="3200" b="1" dirty="0" smtClean="0"/>
              <a:t>valori vitali</a:t>
            </a:r>
            <a:r>
              <a:rPr lang="it-IT" sz="3200" dirty="0" smtClean="0"/>
              <a:t>, l’essere </a:t>
            </a:r>
            <a:r>
              <a:rPr lang="it-IT" sz="3200" dirty="0" err="1" smtClean="0"/>
              <a:t>vivi-per-essere-vivi</a:t>
            </a:r>
            <a:r>
              <a:rPr lang="it-IT" sz="3200" dirty="0" smtClean="0"/>
              <a:t>, gli istinti, i desideri, la corporeità, la caducità. </a:t>
            </a:r>
            <a:endParaRPr lang="it-IT" sz="3200" dirty="0"/>
          </a:p>
        </p:txBody>
      </p:sp>
      <p:sp>
        <p:nvSpPr>
          <p:cNvPr id="3" name="CasellaDiTesto 2"/>
          <p:cNvSpPr txBox="1"/>
          <p:nvPr/>
        </p:nvSpPr>
        <p:spPr>
          <a:xfrm>
            <a:off x="1571604" y="571480"/>
            <a:ext cx="5786478" cy="707886"/>
          </a:xfrm>
          <a:prstGeom prst="rect">
            <a:avLst/>
          </a:prstGeom>
          <a:noFill/>
        </p:spPr>
        <p:txBody>
          <a:bodyPr wrap="square" rtlCol="0">
            <a:spAutoFit/>
          </a:bodyPr>
          <a:lstStyle/>
          <a:p>
            <a:pPr algn="ctr"/>
            <a:r>
              <a:rPr lang="it-IT" sz="4000" dirty="0" smtClean="0">
                <a:solidFill>
                  <a:srgbClr val="FF0000"/>
                </a:solidFill>
                <a:effectLst>
                  <a:outerShdw blurRad="38100" dist="38100" dir="2700000" algn="tl">
                    <a:srgbClr val="000000">
                      <a:alpha val="43137"/>
                    </a:srgbClr>
                  </a:outerShdw>
                </a:effectLst>
              </a:rPr>
              <a:t>SÌ ALLA VITA</a:t>
            </a:r>
            <a:endParaRPr lang="it-IT" sz="40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isualizza immagine di origine"/>
          <p:cNvPicPr>
            <a:picLocks noChangeAspect="1" noChangeArrowheads="1"/>
          </p:cNvPicPr>
          <p:nvPr/>
        </p:nvPicPr>
        <p:blipFill>
          <a:blip r:embed="rId2" cstate="print"/>
          <a:srcRect/>
          <a:stretch>
            <a:fillRect/>
          </a:stretch>
        </p:blipFill>
        <p:spPr bwMode="auto">
          <a:xfrm>
            <a:off x="1071538" y="1071546"/>
            <a:ext cx="6893727" cy="459581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Sì alla vita</a:t>
            </a:r>
            <a:endParaRPr lang="it-IT" sz="4400" b="1" dirty="0">
              <a:solidFill>
                <a:srgbClr val="FF0000"/>
              </a:solidFill>
            </a:endParaRPr>
          </a:p>
        </p:txBody>
      </p:sp>
      <p:sp>
        <p:nvSpPr>
          <p:cNvPr id="3" name="CasellaDiTesto 2"/>
          <p:cNvSpPr txBox="1"/>
          <p:nvPr/>
        </p:nvSpPr>
        <p:spPr>
          <a:xfrm>
            <a:off x="143000" y="1225689"/>
            <a:ext cx="8821488" cy="461665"/>
          </a:xfrm>
          <a:prstGeom prst="rect">
            <a:avLst/>
          </a:prstGeom>
          <a:noFill/>
        </p:spPr>
        <p:txBody>
          <a:bodyPr wrap="square" rtlCol="0">
            <a:spAutoFit/>
          </a:bodyPr>
          <a:lstStyle/>
          <a:p>
            <a:pPr lvl="0" algn="ctr"/>
            <a:r>
              <a:rPr lang="it-IT" sz="2400" dirty="0" smtClean="0"/>
              <a:t>NESSUNA FALSA</a:t>
            </a:r>
            <a:r>
              <a:rPr lang="it-IT" sz="2400" b="1" dirty="0" smtClean="0"/>
              <a:t> CONSOLAZIONE</a:t>
            </a:r>
            <a:r>
              <a:rPr lang="it-IT" sz="2400" dirty="0" smtClean="0"/>
              <a:t>!</a:t>
            </a:r>
          </a:p>
        </p:txBody>
      </p:sp>
      <p:sp>
        <p:nvSpPr>
          <p:cNvPr id="5" name="CasellaDiTesto 4"/>
          <p:cNvSpPr txBox="1"/>
          <p:nvPr/>
        </p:nvSpPr>
        <p:spPr>
          <a:xfrm>
            <a:off x="571472" y="3786190"/>
            <a:ext cx="1214446"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dirty="0" smtClean="0"/>
              <a:t>VITA</a:t>
            </a:r>
          </a:p>
          <a:p>
            <a:pPr algn="ctr"/>
            <a:r>
              <a:rPr lang="it-IT" dirty="0" smtClean="0"/>
              <a:t>=</a:t>
            </a:r>
          </a:p>
          <a:p>
            <a:pPr algn="ctr"/>
            <a:r>
              <a:rPr lang="it-IT" dirty="0" smtClean="0"/>
              <a:t>Caos</a:t>
            </a:r>
          </a:p>
          <a:p>
            <a:pPr algn="ctr"/>
            <a:r>
              <a:rPr lang="it-IT" dirty="0" smtClean="0"/>
              <a:t>Irrazionale</a:t>
            </a:r>
          </a:p>
          <a:p>
            <a:pPr algn="ctr"/>
            <a:r>
              <a:rPr lang="it-IT" dirty="0" smtClean="0"/>
              <a:t>Dolore</a:t>
            </a:r>
          </a:p>
          <a:p>
            <a:pPr algn="ctr"/>
            <a:r>
              <a:rPr lang="it-IT" dirty="0" smtClean="0"/>
              <a:t>Crudeltà</a:t>
            </a:r>
          </a:p>
        </p:txBody>
      </p:sp>
      <p:sp>
        <p:nvSpPr>
          <p:cNvPr id="6" name="CasellaDiTesto 5"/>
          <p:cNvSpPr txBox="1"/>
          <p:nvPr/>
        </p:nvSpPr>
        <p:spPr>
          <a:xfrm>
            <a:off x="2428860" y="5143512"/>
            <a:ext cx="214314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dirty="0" smtClean="0"/>
              <a:t>NO ALLE ILLUSIONI CONSOLATORIE!</a:t>
            </a:r>
          </a:p>
        </p:txBody>
      </p:sp>
      <p:sp>
        <p:nvSpPr>
          <p:cNvPr id="7" name="CasellaDiTesto 6"/>
          <p:cNvSpPr txBox="1"/>
          <p:nvPr/>
        </p:nvSpPr>
        <p:spPr>
          <a:xfrm>
            <a:off x="2428860" y="3571876"/>
            <a:ext cx="207170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dirty="0" smtClean="0"/>
              <a:t>NO ALL’ASCETISMO!</a:t>
            </a:r>
          </a:p>
          <a:p>
            <a:pPr algn="ctr"/>
            <a:r>
              <a:rPr lang="it-IT" dirty="0" smtClean="0"/>
              <a:t>=</a:t>
            </a:r>
          </a:p>
          <a:p>
            <a:pPr algn="ctr"/>
            <a:r>
              <a:rPr lang="it-IT" dirty="0" smtClean="0"/>
              <a:t>rinuncia alla vita</a:t>
            </a:r>
          </a:p>
        </p:txBody>
      </p:sp>
      <p:sp>
        <p:nvSpPr>
          <p:cNvPr id="8" name="CasellaDiTesto 7"/>
          <p:cNvSpPr txBox="1"/>
          <p:nvPr/>
        </p:nvSpPr>
        <p:spPr>
          <a:xfrm>
            <a:off x="5286380" y="4071942"/>
            <a:ext cx="335758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SI’ ALLA VITA PER QUELLO CHE E’</a:t>
            </a:r>
          </a:p>
          <a:p>
            <a:pPr algn="ctr"/>
            <a:r>
              <a:rPr lang="it-IT" dirty="0" smtClean="0"/>
              <a:t>=</a:t>
            </a:r>
          </a:p>
          <a:p>
            <a:pPr algn="ctr"/>
            <a:r>
              <a:rPr lang="it-IT" dirty="0" smtClean="0"/>
              <a:t>accettare ed esaltare ciò che siamo</a:t>
            </a:r>
          </a:p>
        </p:txBody>
      </p:sp>
      <p:cxnSp>
        <p:nvCxnSpPr>
          <p:cNvPr id="10" name="Connettore 2 9"/>
          <p:cNvCxnSpPr>
            <a:stCxn id="5" idx="3"/>
            <a:endCxn id="7" idx="1"/>
          </p:cNvCxnSpPr>
          <p:nvPr/>
        </p:nvCxnSpPr>
        <p:spPr>
          <a:xfrm flipV="1">
            <a:off x="1785918" y="4033541"/>
            <a:ext cx="642942" cy="62981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 name="Connettore 2 11"/>
          <p:cNvCxnSpPr>
            <a:stCxn id="5" idx="3"/>
            <a:endCxn id="6" idx="1"/>
          </p:cNvCxnSpPr>
          <p:nvPr/>
        </p:nvCxnSpPr>
        <p:spPr>
          <a:xfrm>
            <a:off x="1785918" y="4663353"/>
            <a:ext cx="642942" cy="8033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Connettore 2 13"/>
          <p:cNvCxnSpPr>
            <a:stCxn id="5" idx="3"/>
            <a:endCxn id="8" idx="1"/>
          </p:cNvCxnSpPr>
          <p:nvPr/>
        </p:nvCxnSpPr>
        <p:spPr>
          <a:xfrm>
            <a:off x="1785918" y="4663353"/>
            <a:ext cx="3500462" cy="87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CasellaDiTesto 10"/>
          <p:cNvSpPr txBox="1"/>
          <p:nvPr/>
        </p:nvSpPr>
        <p:spPr>
          <a:xfrm>
            <a:off x="6143636" y="2000240"/>
            <a:ext cx="2000264" cy="830997"/>
          </a:xfrm>
          <a:prstGeom prst="rect">
            <a:avLst/>
          </a:prstGeom>
          <a:noFill/>
          <a:ln>
            <a:solidFill>
              <a:schemeClr val="tx1"/>
            </a:solidFill>
            <a:prstDash val="lgDash"/>
          </a:ln>
        </p:spPr>
        <p:txBody>
          <a:bodyPr wrap="square" rtlCol="0">
            <a:spAutoFit/>
          </a:bodyPr>
          <a:lstStyle/>
          <a:p>
            <a:pPr algn="ctr"/>
            <a:r>
              <a:rPr lang="it-IT" sz="2400" dirty="0" smtClean="0"/>
              <a:t>“DIVENTA CIO’ CHE SEI”</a:t>
            </a:r>
            <a:endParaRPr lang="it-IT"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188640"/>
            <a:ext cx="8208912" cy="769441"/>
          </a:xfrm>
          <a:prstGeom prst="rect">
            <a:avLst/>
          </a:prstGeom>
          <a:noFill/>
        </p:spPr>
        <p:txBody>
          <a:bodyPr wrap="square" rtlCol="0">
            <a:spAutoFit/>
          </a:bodyPr>
          <a:lstStyle/>
          <a:p>
            <a:pPr algn="ctr"/>
            <a:r>
              <a:rPr lang="it-IT" sz="4400" b="1" dirty="0" smtClean="0">
                <a:solidFill>
                  <a:srgbClr val="FF0000"/>
                </a:solidFill>
              </a:rPr>
              <a:t>APOLLINEO E DIONISIACO</a:t>
            </a:r>
            <a:endParaRPr lang="it-IT" sz="4400" b="1" dirty="0">
              <a:solidFill>
                <a:srgbClr val="FF0000"/>
              </a:solidFill>
            </a:endParaRPr>
          </a:p>
        </p:txBody>
      </p:sp>
      <p:sp>
        <p:nvSpPr>
          <p:cNvPr id="3" name="CasellaDiTesto 2"/>
          <p:cNvSpPr txBox="1"/>
          <p:nvPr/>
        </p:nvSpPr>
        <p:spPr>
          <a:xfrm>
            <a:off x="357158" y="1357298"/>
            <a:ext cx="8496944" cy="4154984"/>
          </a:xfrm>
          <a:prstGeom prst="rect">
            <a:avLst/>
          </a:prstGeom>
          <a:noFill/>
        </p:spPr>
        <p:txBody>
          <a:bodyPr wrap="square" rtlCol="0">
            <a:spAutoFit/>
          </a:bodyPr>
          <a:lstStyle/>
          <a:p>
            <a:pPr algn="ctr"/>
            <a:r>
              <a:rPr lang="it-IT" sz="3200" b="1" i="1" dirty="0" smtClean="0"/>
              <a:t>LA NASCITA DELLA TRAGEDIA (1872)</a:t>
            </a:r>
          </a:p>
          <a:p>
            <a:pPr algn="just"/>
            <a:endParaRPr lang="it-IT" sz="2400" b="1" i="1" dirty="0" smtClean="0"/>
          </a:p>
          <a:p>
            <a:pPr algn="just"/>
            <a:endParaRPr lang="it-IT" sz="2400" b="1" i="1" dirty="0" smtClean="0"/>
          </a:p>
          <a:p>
            <a:pPr algn="just"/>
            <a:r>
              <a:rPr lang="it-IT" sz="2400" dirty="0" smtClean="0"/>
              <a:t>Analizza </a:t>
            </a:r>
            <a:r>
              <a:rPr lang="it-IT" sz="2800" b="1" dirty="0" smtClean="0"/>
              <a:t>LA TRAGEDIA GRECA CLASSICA</a:t>
            </a:r>
            <a:r>
              <a:rPr lang="it-IT" sz="2400" dirty="0" smtClean="0"/>
              <a:t>.</a:t>
            </a:r>
          </a:p>
          <a:p>
            <a:pPr algn="just"/>
            <a:endParaRPr lang="it-IT" sz="2400" dirty="0" smtClean="0"/>
          </a:p>
          <a:p>
            <a:pPr algn="just"/>
            <a:r>
              <a:rPr lang="it-IT" sz="2400" dirty="0" smtClean="0"/>
              <a:t>L’opera non ha successo tra i </a:t>
            </a:r>
            <a:r>
              <a:rPr lang="it-IT" sz="2400" dirty="0" err="1" smtClean="0"/>
              <a:t>filologi…</a:t>
            </a:r>
            <a:endParaRPr lang="it-IT" sz="2400" dirty="0" smtClean="0"/>
          </a:p>
          <a:p>
            <a:pPr algn="just"/>
            <a:endParaRPr lang="it-IT" sz="2400" dirty="0" smtClean="0"/>
          </a:p>
          <a:p>
            <a:pPr algn="just"/>
            <a:r>
              <a:rPr lang="it-IT" sz="2400" dirty="0" smtClean="0"/>
              <a:t>… contiene già </a:t>
            </a:r>
            <a:r>
              <a:rPr lang="it-IT" sz="3600" dirty="0" smtClean="0"/>
              <a:t>ELEMENTI FILOSOFICI </a:t>
            </a:r>
            <a:r>
              <a:rPr lang="it-IT" sz="2400" dirty="0" smtClean="0"/>
              <a:t>(importanti per capire il pensiero di Nietzsche): i</a:t>
            </a:r>
            <a:r>
              <a:rPr lang="it-IT" sz="2400" dirty="0" smtClean="0">
                <a:sym typeface="Wingdings" pitchFamily="2" charset="2"/>
              </a:rPr>
              <a:t> concetti di </a:t>
            </a:r>
            <a:r>
              <a:rPr lang="it-IT" sz="2400" b="1" dirty="0" smtClean="0">
                <a:solidFill>
                  <a:srgbClr val="FF0000"/>
                </a:solidFill>
                <a:sym typeface="Wingdings" pitchFamily="2" charset="2"/>
              </a:rPr>
              <a:t>APOLLINEO E DIONISIACO</a:t>
            </a:r>
            <a:endParaRPr lang="it-IT" sz="2400" b="1" dirty="0" smtClean="0">
              <a:solidFill>
                <a:srgbClr val="FF0000"/>
              </a:solidFill>
            </a:endParaRPr>
          </a:p>
        </p:txBody>
      </p:sp>
      <p:pic>
        <p:nvPicPr>
          <p:cNvPr id="33794" name="Picture 2" descr="Visualizza immagine di origine"/>
          <p:cNvPicPr>
            <a:picLocks noChangeAspect="1" noChangeArrowheads="1"/>
          </p:cNvPicPr>
          <p:nvPr/>
        </p:nvPicPr>
        <p:blipFill>
          <a:blip r:embed="rId2" cstate="print"/>
          <a:srcRect/>
          <a:stretch>
            <a:fillRect/>
          </a:stretch>
        </p:blipFill>
        <p:spPr bwMode="auto">
          <a:xfrm>
            <a:off x="7858148" y="1357298"/>
            <a:ext cx="1057679" cy="1785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188640"/>
            <a:ext cx="8208912" cy="769441"/>
          </a:xfrm>
          <a:prstGeom prst="rect">
            <a:avLst/>
          </a:prstGeom>
          <a:noFill/>
        </p:spPr>
        <p:txBody>
          <a:bodyPr wrap="square" rtlCol="0">
            <a:spAutoFit/>
          </a:bodyPr>
          <a:lstStyle/>
          <a:p>
            <a:pPr algn="ctr"/>
            <a:r>
              <a:rPr lang="it-IT" sz="4400" b="1" dirty="0" smtClean="0">
                <a:solidFill>
                  <a:srgbClr val="FF0000"/>
                </a:solidFill>
              </a:rPr>
              <a:t>APOLLINEO E DIONISIACO</a:t>
            </a:r>
            <a:endParaRPr lang="it-IT" sz="4400" b="1" dirty="0">
              <a:solidFill>
                <a:srgbClr val="FF0000"/>
              </a:solidFill>
            </a:endParaRPr>
          </a:p>
        </p:txBody>
      </p:sp>
      <p:sp>
        <p:nvSpPr>
          <p:cNvPr id="3" name="CasellaDiTesto 2"/>
          <p:cNvSpPr txBox="1"/>
          <p:nvPr/>
        </p:nvSpPr>
        <p:spPr>
          <a:xfrm>
            <a:off x="395536" y="1052736"/>
            <a:ext cx="8496944" cy="5632311"/>
          </a:xfrm>
          <a:prstGeom prst="rect">
            <a:avLst/>
          </a:prstGeom>
          <a:noFill/>
        </p:spPr>
        <p:txBody>
          <a:bodyPr wrap="square" rtlCol="0">
            <a:spAutoFit/>
          </a:bodyPr>
          <a:lstStyle/>
          <a:p>
            <a:pPr algn="just"/>
            <a:r>
              <a:rPr lang="it-IT" sz="2400" b="1" i="1" dirty="0" smtClean="0"/>
              <a:t>La nascita della tragedia (1872)</a:t>
            </a:r>
          </a:p>
          <a:p>
            <a:pPr algn="just"/>
            <a:r>
              <a:rPr lang="it-IT" sz="2400" dirty="0" smtClean="0"/>
              <a:t>“[…] lo sviluppo dell’</a:t>
            </a:r>
            <a:r>
              <a:rPr lang="it-IT" sz="2400" dirty="0" smtClean="0">
                <a:solidFill>
                  <a:srgbClr val="FF0000"/>
                </a:solidFill>
                <a:effectLst>
                  <a:outerShdw blurRad="38100" dist="38100" dir="2700000" algn="tl">
                    <a:srgbClr val="000000">
                      <a:alpha val="43137"/>
                    </a:srgbClr>
                  </a:outerShdw>
                </a:effectLst>
              </a:rPr>
              <a:t>arte</a:t>
            </a:r>
            <a:r>
              <a:rPr lang="it-IT" sz="2400" dirty="0" smtClean="0"/>
              <a:t> è legato alla </a:t>
            </a:r>
            <a:r>
              <a:rPr lang="it-IT" sz="2400" u="sng" dirty="0" smtClean="0"/>
              <a:t>duplicità dell’</a:t>
            </a:r>
            <a:r>
              <a:rPr lang="it-IT" sz="2400" u="sng" dirty="0" smtClean="0">
                <a:solidFill>
                  <a:srgbClr val="FF0000"/>
                </a:solidFill>
              </a:rPr>
              <a:t>apollineo</a:t>
            </a:r>
            <a:r>
              <a:rPr lang="it-IT" sz="2400" u="sng" dirty="0" smtClean="0"/>
              <a:t> e del </a:t>
            </a:r>
            <a:r>
              <a:rPr lang="it-IT" sz="2400" u="sng" dirty="0" smtClean="0">
                <a:solidFill>
                  <a:srgbClr val="FF0000"/>
                </a:solidFill>
              </a:rPr>
              <a:t>dionisiaco</a:t>
            </a:r>
            <a:r>
              <a:rPr lang="it-IT" sz="2400" dirty="0" smtClean="0"/>
              <a:t>, similmente a come la generazione dipende dalla dualità dei sessi, attraverso una </a:t>
            </a:r>
            <a:r>
              <a:rPr lang="it-IT" sz="2400" u="sng" dirty="0" smtClean="0"/>
              <a:t>continua </a:t>
            </a:r>
            <a:r>
              <a:rPr lang="it-IT" sz="2400" b="1" u="sng" dirty="0" smtClean="0"/>
              <a:t>lotta</a:t>
            </a:r>
            <a:r>
              <a:rPr lang="it-IT" sz="2400" u="sng" dirty="0" smtClean="0"/>
              <a:t> e una </a:t>
            </a:r>
            <a:r>
              <a:rPr lang="it-IT" sz="2400" b="1" u="sng" dirty="0" smtClean="0"/>
              <a:t>riconciliazione</a:t>
            </a:r>
            <a:r>
              <a:rPr lang="it-IT" sz="2400" dirty="0" smtClean="0"/>
              <a:t> che interviene solo periodicamente […]. Alle loro [dei greci] due divinità artistiche, Apollo e Dioniso, si riallaccia la nostra conoscenza del fatto che nel mondo greco sussiste un enorme contrasto, per origine e per fini, fra </a:t>
            </a:r>
            <a:r>
              <a:rPr lang="it-IT" sz="2400" u="sng" dirty="0" smtClean="0"/>
              <a:t>l’arte dello </a:t>
            </a:r>
            <a:r>
              <a:rPr lang="it-IT" sz="2400" b="1" u="sng" dirty="0" smtClean="0"/>
              <a:t>scultore</a:t>
            </a:r>
            <a:r>
              <a:rPr lang="it-IT" sz="2400" u="sng" dirty="0" smtClean="0"/>
              <a:t>, l’apollinea</a:t>
            </a:r>
            <a:r>
              <a:rPr lang="it-IT" sz="2400" dirty="0" smtClean="0"/>
              <a:t>, e l’arte non figurativa della </a:t>
            </a:r>
            <a:r>
              <a:rPr lang="it-IT" sz="2400" b="1" u="sng" dirty="0" smtClean="0"/>
              <a:t>musica</a:t>
            </a:r>
            <a:r>
              <a:rPr lang="it-IT" sz="2400" u="sng" dirty="0" smtClean="0"/>
              <a:t>, quella di Dioniso</a:t>
            </a:r>
            <a:r>
              <a:rPr lang="it-IT" sz="2400" dirty="0" smtClean="0"/>
              <a:t>: i due impulsi così diversi procedono l’uno accanto all’altro, </a:t>
            </a:r>
            <a:r>
              <a:rPr lang="it-IT" sz="2400" u="sng" dirty="0" smtClean="0"/>
              <a:t>per lo più in aperto dissidio fra loro</a:t>
            </a:r>
            <a:r>
              <a:rPr lang="it-IT" sz="2400" dirty="0" smtClean="0"/>
              <a:t> e con un’eccitazione reciproca a frutti sempre nuovi e più robusti […]; finché da ultimo, per un miracoloso atto metafisico della “volontà” ellenica, appaiono </a:t>
            </a:r>
            <a:r>
              <a:rPr lang="it-IT" sz="2400" u="sng" dirty="0" smtClean="0"/>
              <a:t>accoppiati l’uno all’altro</a:t>
            </a:r>
            <a:r>
              <a:rPr lang="it-IT" sz="2400" dirty="0" smtClean="0"/>
              <a:t> e in questo accoppiamento producono finalmente l’opera d’arte altrettanto dionisiaca che apollinea della </a:t>
            </a:r>
            <a:r>
              <a:rPr lang="it-IT" sz="2400" b="1" u="sng" dirty="0" smtClean="0"/>
              <a:t>tragedia </a:t>
            </a:r>
            <a:r>
              <a:rPr lang="it-IT" sz="2400" b="1" u="sng" dirty="0" err="1" smtClean="0"/>
              <a:t>attica</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548680"/>
            <a:ext cx="8424936" cy="2246769"/>
          </a:xfrm>
          <a:prstGeom prst="rect">
            <a:avLst/>
          </a:prstGeom>
          <a:noFill/>
        </p:spPr>
        <p:txBody>
          <a:bodyPr wrap="square" rtlCol="0">
            <a:spAutoFit/>
          </a:bodyPr>
          <a:lstStyle/>
          <a:p>
            <a:r>
              <a:rPr lang="it-IT" sz="2800" dirty="0" smtClean="0">
                <a:solidFill>
                  <a:srgbClr val="FF0000"/>
                </a:solidFill>
                <a:effectLst>
                  <a:outerShdw blurRad="38100" dist="38100" dir="2700000" algn="tl">
                    <a:srgbClr val="000000">
                      <a:alpha val="43137"/>
                    </a:srgbClr>
                  </a:outerShdw>
                </a:effectLst>
              </a:rPr>
              <a:t>ARTE</a:t>
            </a:r>
            <a:r>
              <a:rPr lang="it-IT" sz="2800" dirty="0" smtClean="0"/>
              <a:t> </a:t>
            </a:r>
            <a:r>
              <a:rPr lang="it-IT" sz="2800" dirty="0" smtClean="0">
                <a:sym typeface="Wingdings" pitchFamily="2" charset="2"/>
              </a:rPr>
              <a:t> </a:t>
            </a:r>
            <a:r>
              <a:rPr lang="it-IT" sz="2800" i="1" dirty="0" smtClean="0">
                <a:sym typeface="Wingdings" pitchFamily="2" charset="2"/>
              </a:rPr>
              <a:t>spiega l’esistenza</a:t>
            </a:r>
          </a:p>
          <a:p>
            <a:endParaRPr lang="it-IT" sz="2800" dirty="0" smtClean="0">
              <a:sym typeface="Wingdings" pitchFamily="2" charset="2"/>
            </a:endParaRPr>
          </a:p>
          <a:p>
            <a:r>
              <a:rPr lang="it-IT" sz="2800" dirty="0" smtClean="0">
                <a:sym typeface="Wingdings" pitchFamily="2" charset="2"/>
              </a:rPr>
              <a:t>Analisi filologica / </a:t>
            </a:r>
            <a:r>
              <a:rPr lang="it-IT" sz="2800" u="sng" dirty="0" smtClean="0">
                <a:sym typeface="Wingdings" pitchFamily="2" charset="2"/>
              </a:rPr>
              <a:t>filosofica</a:t>
            </a:r>
            <a:r>
              <a:rPr lang="it-IT" sz="2800" dirty="0" smtClean="0">
                <a:sym typeface="Wingdings" pitchFamily="2" charset="2"/>
              </a:rPr>
              <a:t> dell’arte greca classica  </a:t>
            </a:r>
          </a:p>
          <a:p>
            <a:endParaRPr lang="it-IT" sz="2800" dirty="0" smtClean="0">
              <a:sym typeface="Wingdings" pitchFamily="2" charset="2"/>
            </a:endParaRPr>
          </a:p>
          <a:p>
            <a:pPr algn="ctr"/>
            <a:r>
              <a:rPr lang="it-IT" sz="2800" dirty="0" smtClean="0">
                <a:sym typeface="Wingdings" pitchFamily="2" charset="2"/>
              </a:rPr>
              <a:t>TRAGEDIA ATTICA</a:t>
            </a:r>
            <a:endParaRPr lang="it-IT" sz="2800" dirty="0"/>
          </a:p>
        </p:txBody>
      </p:sp>
      <p:sp>
        <p:nvSpPr>
          <p:cNvPr id="4" name="Freccia in giù 3"/>
          <p:cNvSpPr/>
          <p:nvPr/>
        </p:nvSpPr>
        <p:spPr>
          <a:xfrm>
            <a:off x="5364088"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4" name="AutoShape 2" descr="Risultati immagini per eschi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6" name="AutoShape 4" descr="Risultati immagini per eschi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8438" name="Picture 6" descr="Risultati immagini"/>
          <p:cNvPicPr>
            <a:picLocks noChangeAspect="1" noChangeArrowheads="1"/>
          </p:cNvPicPr>
          <p:nvPr/>
        </p:nvPicPr>
        <p:blipFill>
          <a:blip r:embed="rId2" cstate="print"/>
          <a:srcRect l="10272" r="11664" b="33635"/>
          <a:stretch>
            <a:fillRect/>
          </a:stretch>
        </p:blipFill>
        <p:spPr bwMode="auto">
          <a:xfrm>
            <a:off x="2123728" y="3140968"/>
            <a:ext cx="1487122" cy="1800200"/>
          </a:xfrm>
          <a:prstGeom prst="rect">
            <a:avLst/>
          </a:prstGeom>
          <a:noFill/>
        </p:spPr>
      </p:pic>
      <p:sp>
        <p:nvSpPr>
          <p:cNvPr id="8" name="CasellaDiTesto 7"/>
          <p:cNvSpPr txBox="1"/>
          <p:nvPr/>
        </p:nvSpPr>
        <p:spPr>
          <a:xfrm>
            <a:off x="1475656" y="5229200"/>
            <a:ext cx="2664296" cy="1200329"/>
          </a:xfrm>
          <a:prstGeom prst="rect">
            <a:avLst/>
          </a:prstGeom>
          <a:noFill/>
        </p:spPr>
        <p:txBody>
          <a:bodyPr wrap="square" rtlCol="0">
            <a:spAutoFit/>
          </a:bodyPr>
          <a:lstStyle/>
          <a:p>
            <a:pPr algn="ctr"/>
            <a:r>
              <a:rPr lang="it-IT" b="1" dirty="0" smtClean="0"/>
              <a:t>ESCHILO</a:t>
            </a:r>
          </a:p>
          <a:p>
            <a:r>
              <a:rPr lang="it-IT" dirty="0" smtClean="0"/>
              <a:t>Opere: </a:t>
            </a:r>
            <a:r>
              <a:rPr lang="it-IT" i="1" dirty="0" smtClean="0"/>
              <a:t>Prometeo incatenato, I Persiani, Le supplici, </a:t>
            </a:r>
            <a:r>
              <a:rPr lang="it-IT" i="1" dirty="0" err="1" smtClean="0"/>
              <a:t>Agamennone</a:t>
            </a:r>
            <a:r>
              <a:rPr lang="it-IT" dirty="0" err="1" smtClean="0"/>
              <a:t>…</a:t>
            </a:r>
            <a:endParaRPr lang="it-IT" dirty="0"/>
          </a:p>
        </p:txBody>
      </p:sp>
      <p:pic>
        <p:nvPicPr>
          <p:cNvPr id="18440" name="Picture 8" descr="Risultati immagini"/>
          <p:cNvPicPr>
            <a:picLocks noChangeAspect="1" noChangeArrowheads="1"/>
          </p:cNvPicPr>
          <p:nvPr/>
        </p:nvPicPr>
        <p:blipFill>
          <a:blip r:embed="rId3" cstate="print"/>
          <a:srcRect l="13746" t="2528" r="14092" b="31733"/>
          <a:stretch>
            <a:fillRect/>
          </a:stretch>
        </p:blipFill>
        <p:spPr bwMode="auto">
          <a:xfrm>
            <a:off x="5148064" y="3140968"/>
            <a:ext cx="1512168" cy="1872208"/>
          </a:xfrm>
          <a:prstGeom prst="rect">
            <a:avLst/>
          </a:prstGeom>
          <a:noFill/>
        </p:spPr>
      </p:pic>
      <p:sp>
        <p:nvSpPr>
          <p:cNvPr id="10" name="CasellaDiTesto 9"/>
          <p:cNvSpPr txBox="1"/>
          <p:nvPr/>
        </p:nvSpPr>
        <p:spPr>
          <a:xfrm>
            <a:off x="4572000" y="5301208"/>
            <a:ext cx="2664296" cy="923330"/>
          </a:xfrm>
          <a:prstGeom prst="rect">
            <a:avLst/>
          </a:prstGeom>
          <a:noFill/>
        </p:spPr>
        <p:txBody>
          <a:bodyPr wrap="square" rtlCol="0">
            <a:spAutoFit/>
          </a:bodyPr>
          <a:lstStyle/>
          <a:p>
            <a:pPr algn="ctr"/>
            <a:r>
              <a:rPr lang="it-IT" b="1" dirty="0" smtClean="0"/>
              <a:t>SOFOCLE</a:t>
            </a:r>
          </a:p>
          <a:p>
            <a:r>
              <a:rPr lang="it-IT" dirty="0" smtClean="0"/>
              <a:t>Opere: </a:t>
            </a:r>
            <a:r>
              <a:rPr lang="it-IT" i="1" dirty="0" smtClean="0"/>
              <a:t>Edipo re, Antigone, </a:t>
            </a:r>
            <a:r>
              <a:rPr lang="it-IT" i="1" dirty="0" err="1" smtClean="0"/>
              <a:t>Elettra</a:t>
            </a:r>
            <a:r>
              <a:rPr lang="it-IT" dirty="0" err="1" smtClean="0"/>
              <a:t>…</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404664"/>
            <a:ext cx="8424936" cy="1384995"/>
          </a:xfrm>
          <a:prstGeom prst="rect">
            <a:avLst/>
          </a:prstGeom>
          <a:noFill/>
        </p:spPr>
        <p:txBody>
          <a:bodyPr wrap="square" rtlCol="0">
            <a:spAutoFit/>
          </a:bodyPr>
          <a:lstStyle/>
          <a:p>
            <a:pPr algn="ctr"/>
            <a:r>
              <a:rPr lang="it-IT" sz="2800" b="1" i="1" dirty="0" smtClean="0"/>
              <a:t>Tragedia </a:t>
            </a:r>
            <a:r>
              <a:rPr lang="it-IT" sz="2800" b="1" i="1" dirty="0" err="1" smtClean="0"/>
              <a:t>attica</a:t>
            </a:r>
            <a:endParaRPr lang="it-IT" sz="2800" b="1" i="1" dirty="0" smtClean="0"/>
          </a:p>
          <a:p>
            <a:endParaRPr lang="it-IT" sz="2800" dirty="0" smtClean="0"/>
          </a:p>
          <a:p>
            <a:pPr algn="ctr"/>
            <a:r>
              <a:rPr lang="it-IT" sz="2800" dirty="0" smtClean="0"/>
              <a:t>Compresenza di </a:t>
            </a:r>
            <a:r>
              <a:rPr lang="it-IT" sz="2800" b="1" dirty="0" smtClean="0">
                <a:solidFill>
                  <a:srgbClr val="FF0000"/>
                </a:solidFill>
              </a:rPr>
              <a:t>due</a:t>
            </a:r>
            <a:r>
              <a:rPr lang="it-IT" sz="2800" b="1" dirty="0" smtClean="0"/>
              <a:t> impulsi</a:t>
            </a:r>
            <a:r>
              <a:rPr lang="it-IT" sz="2800" dirty="0" smtClean="0"/>
              <a:t>, </a:t>
            </a:r>
            <a:r>
              <a:rPr lang="it-IT" sz="2800" b="1" dirty="0" smtClean="0"/>
              <a:t>due forze</a:t>
            </a:r>
            <a:endParaRPr lang="it-IT" sz="2800" b="1" dirty="0"/>
          </a:p>
        </p:txBody>
      </p:sp>
      <p:sp>
        <p:nvSpPr>
          <p:cNvPr id="4" name="Freccia in giù 3"/>
          <p:cNvSpPr/>
          <p:nvPr/>
        </p:nvSpPr>
        <p:spPr>
          <a:xfrm>
            <a:off x="4572000" y="908720"/>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410" name="Picture 2" descr="Risultati immagini per freccia biforcuta"/>
          <p:cNvPicPr>
            <a:picLocks noChangeAspect="1" noChangeArrowheads="1"/>
          </p:cNvPicPr>
          <p:nvPr/>
        </p:nvPicPr>
        <p:blipFill>
          <a:blip r:embed="rId2" cstate="print"/>
          <a:srcRect l="52079" t="62159" b="7601"/>
          <a:stretch>
            <a:fillRect/>
          </a:stretch>
        </p:blipFill>
        <p:spPr bwMode="auto">
          <a:xfrm flipV="1">
            <a:off x="3563888" y="1700808"/>
            <a:ext cx="2054002" cy="1296144"/>
          </a:xfrm>
          <a:prstGeom prst="rect">
            <a:avLst/>
          </a:prstGeom>
          <a:noFill/>
        </p:spPr>
      </p:pic>
      <p:sp>
        <p:nvSpPr>
          <p:cNvPr id="6" name="CasellaDiTesto 5"/>
          <p:cNvSpPr txBox="1"/>
          <p:nvPr/>
        </p:nvSpPr>
        <p:spPr>
          <a:xfrm>
            <a:off x="395536" y="3284984"/>
            <a:ext cx="4104456" cy="3046988"/>
          </a:xfrm>
          <a:prstGeom prst="rect">
            <a:avLst/>
          </a:prstGeom>
          <a:noFill/>
        </p:spPr>
        <p:txBody>
          <a:bodyPr wrap="square" rtlCol="0">
            <a:spAutoFit/>
          </a:bodyPr>
          <a:lstStyle/>
          <a:p>
            <a:r>
              <a:rPr lang="it-IT" sz="2400" dirty="0" smtClean="0">
                <a:solidFill>
                  <a:srgbClr val="FF0000"/>
                </a:solidFill>
                <a:effectLst>
                  <a:outerShdw blurRad="38100" dist="38100" dir="2700000" algn="tl">
                    <a:srgbClr val="000000">
                      <a:alpha val="43137"/>
                    </a:srgbClr>
                  </a:outerShdw>
                </a:effectLst>
              </a:rPr>
              <a:t>APOLLINEO</a:t>
            </a:r>
          </a:p>
          <a:p>
            <a:pPr>
              <a:buFontTx/>
              <a:buChar char="-"/>
            </a:pPr>
            <a:r>
              <a:rPr lang="it-IT" sz="2400" dirty="0" smtClean="0"/>
              <a:t> luce</a:t>
            </a:r>
          </a:p>
          <a:p>
            <a:pPr>
              <a:buFontTx/>
              <a:buChar char="-"/>
            </a:pPr>
            <a:r>
              <a:rPr lang="it-IT" sz="2400" dirty="0" smtClean="0"/>
              <a:t> chiarezza</a:t>
            </a:r>
          </a:p>
          <a:p>
            <a:pPr>
              <a:buFontTx/>
              <a:buChar char="-"/>
            </a:pPr>
            <a:r>
              <a:rPr lang="it-IT" sz="2400" dirty="0" smtClean="0"/>
              <a:t> sogno</a:t>
            </a:r>
          </a:p>
          <a:p>
            <a:pPr>
              <a:buFontTx/>
              <a:buChar char="-"/>
            </a:pPr>
            <a:r>
              <a:rPr lang="it-IT" sz="2400" dirty="0" smtClean="0"/>
              <a:t> forma</a:t>
            </a:r>
          </a:p>
          <a:p>
            <a:pPr>
              <a:buFontTx/>
              <a:buChar char="-"/>
            </a:pPr>
            <a:r>
              <a:rPr lang="it-IT" sz="2400" dirty="0" smtClean="0"/>
              <a:t> equilibrio</a:t>
            </a:r>
          </a:p>
          <a:p>
            <a:pPr>
              <a:buFontTx/>
              <a:buChar char="-"/>
            </a:pPr>
            <a:r>
              <a:rPr lang="it-IT" sz="2400" dirty="0" smtClean="0"/>
              <a:t> armonia</a:t>
            </a:r>
          </a:p>
          <a:p>
            <a:pPr>
              <a:buFontTx/>
              <a:buChar char="-"/>
            </a:pPr>
            <a:r>
              <a:rPr lang="it-IT" sz="2400" dirty="0" smtClean="0"/>
              <a:t> ordine</a:t>
            </a:r>
            <a:endParaRPr lang="it-IT" sz="2400" dirty="0"/>
          </a:p>
        </p:txBody>
      </p:sp>
      <p:pic>
        <p:nvPicPr>
          <p:cNvPr id="7" name="Immagine 6" descr="Risultati immagini per apollineo e dionisiaco"/>
          <p:cNvPicPr/>
          <p:nvPr/>
        </p:nvPicPr>
        <p:blipFill>
          <a:blip r:embed="rId3" cstate="print"/>
          <a:srcRect l="20172" t="35280" r="67559" b="22430"/>
          <a:stretch>
            <a:fillRect/>
          </a:stretch>
        </p:blipFill>
        <p:spPr bwMode="auto">
          <a:xfrm>
            <a:off x="2771800" y="1844824"/>
            <a:ext cx="723900" cy="172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2" name="Picture 4" descr="Risultati immagini per dioniso"/>
          <p:cNvPicPr>
            <a:picLocks noChangeAspect="1" noChangeArrowheads="1"/>
          </p:cNvPicPr>
          <p:nvPr/>
        </p:nvPicPr>
        <p:blipFill>
          <a:blip r:embed="rId4" cstate="print"/>
          <a:srcRect l="30815" t="9793" r="4474"/>
          <a:stretch>
            <a:fillRect/>
          </a:stretch>
        </p:blipFill>
        <p:spPr bwMode="auto">
          <a:xfrm>
            <a:off x="5580112" y="1916832"/>
            <a:ext cx="1975674" cy="1444403"/>
          </a:xfrm>
          <a:prstGeom prst="rect">
            <a:avLst/>
          </a:prstGeom>
          <a:ln>
            <a:noFill/>
          </a:ln>
          <a:effectLst>
            <a:softEdge rad="112500"/>
          </a:effectLst>
        </p:spPr>
      </p:pic>
      <p:sp>
        <p:nvSpPr>
          <p:cNvPr id="9" name="CasellaDiTesto 8"/>
          <p:cNvSpPr txBox="1"/>
          <p:nvPr/>
        </p:nvSpPr>
        <p:spPr>
          <a:xfrm>
            <a:off x="4572000" y="3429000"/>
            <a:ext cx="4104456" cy="3046988"/>
          </a:xfrm>
          <a:prstGeom prst="rect">
            <a:avLst/>
          </a:prstGeom>
          <a:noFill/>
        </p:spPr>
        <p:txBody>
          <a:bodyPr wrap="square" rtlCol="0">
            <a:spAutoFit/>
          </a:bodyPr>
          <a:lstStyle/>
          <a:p>
            <a:pPr algn="r"/>
            <a:r>
              <a:rPr lang="it-IT" sz="2400" dirty="0" smtClean="0">
                <a:solidFill>
                  <a:srgbClr val="FF0000"/>
                </a:solidFill>
                <a:effectLst>
                  <a:outerShdw blurRad="38100" dist="38100" dir="2700000" algn="tl">
                    <a:srgbClr val="000000">
                      <a:alpha val="43137"/>
                    </a:srgbClr>
                  </a:outerShdw>
                </a:effectLst>
              </a:rPr>
              <a:t>DIOSIACO</a:t>
            </a:r>
          </a:p>
          <a:p>
            <a:pPr algn="r">
              <a:buFontTx/>
              <a:buChar char="-"/>
            </a:pPr>
            <a:r>
              <a:rPr lang="it-IT" sz="2400" dirty="0" smtClean="0"/>
              <a:t> notte</a:t>
            </a:r>
          </a:p>
          <a:p>
            <a:pPr algn="r">
              <a:buFontTx/>
              <a:buChar char="-"/>
            </a:pPr>
            <a:r>
              <a:rPr lang="it-IT" sz="2400" dirty="0" smtClean="0"/>
              <a:t> oscurità</a:t>
            </a:r>
          </a:p>
          <a:p>
            <a:pPr algn="r">
              <a:buFontTx/>
              <a:buChar char="-"/>
            </a:pPr>
            <a:r>
              <a:rPr lang="it-IT" sz="2400" dirty="0" smtClean="0"/>
              <a:t> caos</a:t>
            </a:r>
          </a:p>
          <a:p>
            <a:pPr algn="r">
              <a:buFontTx/>
              <a:buChar char="-"/>
            </a:pPr>
            <a:r>
              <a:rPr lang="it-IT" sz="2400" dirty="0" smtClean="0"/>
              <a:t> inquietudine</a:t>
            </a:r>
          </a:p>
          <a:p>
            <a:pPr algn="r">
              <a:buFontTx/>
              <a:buChar char="-"/>
            </a:pPr>
            <a:r>
              <a:rPr lang="it-IT" sz="2400" dirty="0" smtClean="0"/>
              <a:t> irrazionalità</a:t>
            </a:r>
          </a:p>
          <a:p>
            <a:pPr algn="r">
              <a:buFontTx/>
              <a:buChar char="-"/>
            </a:pPr>
            <a:r>
              <a:rPr lang="it-IT" sz="2400" dirty="0" smtClean="0"/>
              <a:t> ebbrezza</a:t>
            </a:r>
          </a:p>
          <a:p>
            <a:pPr algn="r">
              <a:buFontTx/>
              <a:buChar char="-"/>
            </a:pPr>
            <a:r>
              <a:rPr lang="it-IT" sz="2400" dirty="0" smtClean="0"/>
              <a:t> </a:t>
            </a:r>
            <a:r>
              <a:rPr lang="it-IT" sz="2400" dirty="0" err="1" smtClean="0"/>
              <a:t>istintualità</a:t>
            </a:r>
            <a:endParaRPr lang="it-IT" sz="2400" dirty="0"/>
          </a:p>
        </p:txBody>
      </p:sp>
      <p:sp>
        <p:nvSpPr>
          <p:cNvPr id="10" name="CasellaDiTesto 9"/>
          <p:cNvSpPr txBox="1"/>
          <p:nvPr/>
        </p:nvSpPr>
        <p:spPr>
          <a:xfrm>
            <a:off x="3203848" y="4221088"/>
            <a:ext cx="280831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Sono due IMPULSI BASILARI</a:t>
            </a:r>
          </a:p>
          <a:p>
            <a:pPr algn="ctr"/>
            <a:r>
              <a:rPr lang="it-IT" dirty="0" smtClean="0"/>
              <a:t>dello </a:t>
            </a:r>
            <a:r>
              <a:rPr lang="it-IT" dirty="0" smtClean="0">
                <a:solidFill>
                  <a:srgbClr val="FF0000"/>
                </a:solidFill>
                <a:effectLst>
                  <a:outerShdw blurRad="38100" dist="38100" dir="2700000" algn="tl">
                    <a:srgbClr val="000000">
                      <a:alpha val="43137"/>
                    </a:srgbClr>
                  </a:outerShdw>
                </a:effectLst>
              </a:rPr>
              <a:t>SPIRITO UMANO</a:t>
            </a:r>
            <a:endParaRPr lang="it-IT"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39752" y="1124744"/>
            <a:ext cx="5904656" cy="3231654"/>
          </a:xfrm>
          <a:prstGeom prst="rect">
            <a:avLst/>
          </a:prstGeom>
          <a:noFill/>
        </p:spPr>
        <p:txBody>
          <a:bodyPr wrap="square" rtlCol="0">
            <a:spAutoFit/>
          </a:bodyPr>
          <a:lstStyle/>
          <a:p>
            <a:r>
              <a:rPr lang="it-IT" sz="2800" dirty="0" smtClean="0"/>
              <a:t>L’impulso che tende a </a:t>
            </a:r>
            <a:r>
              <a:rPr lang="it-IT" sz="2800" b="1" dirty="0" smtClean="0"/>
              <a:t>mettere ordine </a:t>
            </a:r>
            <a:r>
              <a:rPr lang="it-IT" sz="2800" dirty="0" smtClean="0"/>
              <a:t>di fronte al </a:t>
            </a:r>
            <a:r>
              <a:rPr lang="it-IT" sz="2800" b="1" dirty="0" smtClean="0"/>
              <a:t>caos irrazionale della vita</a:t>
            </a:r>
          </a:p>
          <a:p>
            <a:endParaRPr lang="it-IT" sz="2800" dirty="0" smtClean="0"/>
          </a:p>
          <a:p>
            <a:r>
              <a:rPr lang="it-IT" sz="2800" dirty="0" smtClean="0"/>
              <a:t>E’ </a:t>
            </a:r>
            <a:r>
              <a:rPr lang="it-IT" sz="2800" i="1" dirty="0" smtClean="0"/>
              <a:t>visione di sogno</a:t>
            </a:r>
            <a:r>
              <a:rPr lang="it-IT" sz="2800" dirty="0" smtClean="0"/>
              <a:t>: </a:t>
            </a:r>
          </a:p>
          <a:p>
            <a:pPr>
              <a:buFontTx/>
              <a:buChar char="-"/>
            </a:pPr>
            <a:r>
              <a:rPr lang="it-IT" sz="2800" dirty="0" smtClean="0"/>
              <a:t> l’ordine è </a:t>
            </a:r>
            <a:r>
              <a:rPr lang="it-IT" sz="2800" b="1" dirty="0" err="1" smtClean="0">
                <a:solidFill>
                  <a:srgbClr val="FF0000"/>
                </a:solidFill>
              </a:rPr>
              <a:t>illusorio</a:t>
            </a:r>
            <a:r>
              <a:rPr lang="it-IT" sz="2800" dirty="0" err="1" smtClean="0"/>
              <a:t>…</a:t>
            </a:r>
            <a:endParaRPr lang="it-IT" sz="2800" dirty="0" smtClean="0"/>
          </a:p>
          <a:p>
            <a:pPr>
              <a:buFontTx/>
              <a:buChar char="-"/>
            </a:pPr>
            <a:r>
              <a:rPr lang="it-IT" sz="2800" dirty="0" smtClean="0"/>
              <a:t> anche se </a:t>
            </a:r>
            <a:r>
              <a:rPr lang="it-IT" sz="2800" b="1" dirty="0" smtClean="0">
                <a:solidFill>
                  <a:srgbClr val="FF0000"/>
                </a:solidFill>
              </a:rPr>
              <a:t>rassicurante</a:t>
            </a:r>
          </a:p>
          <a:p>
            <a:endParaRPr lang="it-IT" sz="3600" dirty="0"/>
          </a:p>
        </p:txBody>
      </p:sp>
      <p:pic>
        <p:nvPicPr>
          <p:cNvPr id="4" name="Immagine 3" descr="Risultati immagini per apollineo e dionisiaco"/>
          <p:cNvPicPr/>
          <p:nvPr/>
        </p:nvPicPr>
        <p:blipFill>
          <a:blip r:embed="rId2" cstate="print"/>
          <a:srcRect l="20172" t="35280" r="67559" b="22430"/>
          <a:stretch>
            <a:fillRect/>
          </a:stretch>
        </p:blipFill>
        <p:spPr bwMode="auto">
          <a:xfrm>
            <a:off x="467544" y="836712"/>
            <a:ext cx="1296144"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asellaDiTesto 4"/>
          <p:cNvSpPr txBox="1"/>
          <p:nvPr/>
        </p:nvSpPr>
        <p:spPr>
          <a:xfrm>
            <a:off x="3563888" y="5085184"/>
            <a:ext cx="51845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it-IT" sz="2400" i="1" u="sng" dirty="0" smtClean="0"/>
              <a:t>Esempio</a:t>
            </a:r>
          </a:p>
          <a:p>
            <a:pPr algn="r"/>
            <a:r>
              <a:rPr lang="it-IT" sz="2400" dirty="0" smtClean="0"/>
              <a:t>Architettura e </a:t>
            </a:r>
            <a:r>
              <a:rPr lang="it-IT" sz="2400" b="1" dirty="0" smtClean="0"/>
              <a:t>scultura</a:t>
            </a:r>
            <a:r>
              <a:rPr lang="it-IT" sz="2400" dirty="0" smtClean="0"/>
              <a:t> greche classiche</a:t>
            </a:r>
          </a:p>
          <a:p>
            <a:pPr algn="r"/>
            <a:r>
              <a:rPr lang="it-IT" sz="2400" dirty="0" smtClean="0"/>
              <a:t>(ricerca dell’armonia, delle proporzioni)</a:t>
            </a:r>
          </a:p>
        </p:txBody>
      </p:sp>
      <p:sp>
        <p:nvSpPr>
          <p:cNvPr id="6" name="CasellaDiTesto 5"/>
          <p:cNvSpPr txBox="1"/>
          <p:nvPr/>
        </p:nvSpPr>
        <p:spPr>
          <a:xfrm>
            <a:off x="8172400" y="620688"/>
            <a:ext cx="513410" cy="3140968"/>
          </a:xfrm>
          <a:prstGeom prst="rect">
            <a:avLst/>
          </a:prstGeom>
        </p:spPr>
        <p:style>
          <a:lnRef idx="2">
            <a:schemeClr val="dk1"/>
          </a:lnRef>
          <a:fillRef idx="1">
            <a:schemeClr val="lt1"/>
          </a:fillRef>
          <a:effectRef idx="0">
            <a:schemeClr val="dk1"/>
          </a:effectRef>
          <a:fontRef idx="minor">
            <a:schemeClr val="dk1"/>
          </a:fontRef>
        </p:style>
        <p:txBody>
          <a:bodyPr vert="wordArtVert" wrap="square" rtlCol="0">
            <a:spAutoFit/>
          </a:bodyPr>
          <a:lstStyle/>
          <a:p>
            <a:r>
              <a:rPr lang="it-IT" dirty="0" smtClean="0"/>
              <a:t>APOLLINEO</a:t>
            </a:r>
            <a:endParaRPr lang="it-IT" dirty="0"/>
          </a:p>
        </p:txBody>
      </p:sp>
      <p:pic>
        <p:nvPicPr>
          <p:cNvPr id="16386" name="Picture 2" descr="Risultati immagini per scultura greca sezione aurea"/>
          <p:cNvPicPr>
            <a:picLocks noChangeAspect="1" noChangeArrowheads="1"/>
          </p:cNvPicPr>
          <p:nvPr/>
        </p:nvPicPr>
        <p:blipFill>
          <a:blip r:embed="rId3" cstate="print"/>
          <a:srcRect/>
          <a:stretch>
            <a:fillRect/>
          </a:stretch>
        </p:blipFill>
        <p:spPr bwMode="auto">
          <a:xfrm>
            <a:off x="251520" y="4293096"/>
            <a:ext cx="3061212" cy="2053924"/>
          </a:xfrm>
          <a:prstGeom prst="rect">
            <a:avLst/>
          </a:prstGeom>
          <a:noFill/>
          <a:effectLst>
            <a:outerShdw blurRad="50800" dist="76200" dir="13500000" algn="br"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5576" y="404664"/>
            <a:ext cx="482453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3600" dirty="0" smtClean="0"/>
              <a:t>“</a:t>
            </a:r>
            <a:r>
              <a:rPr lang="it-IT" sz="3600" b="1" dirty="0" smtClean="0"/>
              <a:t>Maestri del sospetto</a:t>
            </a:r>
            <a:r>
              <a:rPr lang="it-IT" sz="3600" dirty="0" smtClean="0"/>
              <a:t>”</a:t>
            </a:r>
          </a:p>
          <a:p>
            <a:pPr>
              <a:buFontTx/>
              <a:buChar char="-"/>
            </a:pPr>
            <a:r>
              <a:rPr lang="it-IT" sz="3600" dirty="0" smtClean="0"/>
              <a:t> </a:t>
            </a:r>
            <a:r>
              <a:rPr lang="it-IT" sz="3600" dirty="0" err="1" smtClean="0"/>
              <a:t>Marx</a:t>
            </a:r>
            <a:endParaRPr lang="it-IT" sz="3600" dirty="0" smtClean="0"/>
          </a:p>
          <a:p>
            <a:pPr>
              <a:buFontTx/>
              <a:buChar char="-"/>
            </a:pPr>
            <a:r>
              <a:rPr lang="it-IT" sz="3600" dirty="0"/>
              <a:t> </a:t>
            </a:r>
            <a:r>
              <a:rPr lang="it-IT" sz="3600" dirty="0" smtClean="0"/>
              <a:t>Nietzsche</a:t>
            </a:r>
          </a:p>
          <a:p>
            <a:pPr>
              <a:buFontTx/>
              <a:buChar char="-"/>
            </a:pPr>
            <a:r>
              <a:rPr lang="it-IT" sz="3600" dirty="0" smtClean="0"/>
              <a:t> Freud</a:t>
            </a:r>
            <a:endParaRPr lang="it-IT" sz="3600" dirty="0"/>
          </a:p>
        </p:txBody>
      </p:sp>
      <p:sp>
        <p:nvSpPr>
          <p:cNvPr id="4" name="CasellaDiTesto 3"/>
          <p:cNvSpPr txBox="1"/>
          <p:nvPr/>
        </p:nvSpPr>
        <p:spPr>
          <a:xfrm>
            <a:off x="1547664" y="4293096"/>
            <a:ext cx="4536504" cy="923330"/>
          </a:xfrm>
          <a:prstGeom prst="rect">
            <a:avLst/>
          </a:prstGeom>
          <a:noFill/>
        </p:spPr>
        <p:txBody>
          <a:bodyPr wrap="square" rtlCol="0">
            <a:spAutoFit/>
          </a:bodyPr>
          <a:lstStyle/>
          <a:p>
            <a:pPr algn="ctr"/>
            <a:r>
              <a:rPr lang="it-IT" sz="3600" dirty="0" smtClean="0"/>
              <a:t>“filosofia del martello” </a:t>
            </a:r>
            <a:r>
              <a:rPr lang="it-IT" dirty="0" smtClean="0"/>
              <a:t>(parte distruttiva: distrugge ogni certezza)</a:t>
            </a:r>
            <a:endParaRPr lang="it-IT" sz="3600" dirty="0"/>
          </a:p>
        </p:txBody>
      </p:sp>
      <p:sp>
        <p:nvSpPr>
          <p:cNvPr id="5" name="CasellaDiTesto 4"/>
          <p:cNvSpPr txBox="1"/>
          <p:nvPr/>
        </p:nvSpPr>
        <p:spPr>
          <a:xfrm>
            <a:off x="2987824" y="1196752"/>
            <a:ext cx="590465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400" dirty="0"/>
              <a:t>“I miei scritti sono stati chiamati una scuola di sospetto e ancor più di disprezzo; per fortuna però anche di coraggio. [...] E in realtà io stesso non credo che alcuno abbia mai scrutato il mondo con un sospetto altrettanto profondo” (</a:t>
            </a:r>
            <a:r>
              <a:rPr lang="it-IT" sz="2400" i="1" dirty="0"/>
              <a:t>Umano troppo umano</a:t>
            </a:r>
            <a:r>
              <a:rPr lang="it-IT" sz="2400" dirty="0"/>
              <a:t>)</a:t>
            </a:r>
          </a:p>
        </p:txBody>
      </p:sp>
      <p:sp>
        <p:nvSpPr>
          <p:cNvPr id="6" name="CasellaDiTesto 5"/>
          <p:cNvSpPr txBox="1"/>
          <p:nvPr/>
        </p:nvSpPr>
        <p:spPr>
          <a:xfrm>
            <a:off x="3923928" y="5229200"/>
            <a:ext cx="4752528" cy="923330"/>
          </a:xfrm>
          <a:prstGeom prst="rect">
            <a:avLst/>
          </a:prstGeom>
          <a:noFill/>
        </p:spPr>
        <p:txBody>
          <a:bodyPr wrap="square" rtlCol="0">
            <a:spAutoFit/>
          </a:bodyPr>
          <a:lstStyle/>
          <a:p>
            <a:r>
              <a:rPr lang="it-IT" sz="3600" dirty="0"/>
              <a:t>s</a:t>
            </a:r>
            <a:r>
              <a:rPr lang="it-IT" sz="3600" dirty="0" smtClean="0"/>
              <a:t>uperuomo / </a:t>
            </a:r>
            <a:r>
              <a:rPr lang="it-IT" sz="3600" dirty="0" err="1" smtClean="0"/>
              <a:t>oltreuomo</a:t>
            </a:r>
            <a:endParaRPr lang="it-IT" sz="3600" dirty="0" smtClean="0"/>
          </a:p>
          <a:p>
            <a:pPr algn="ctr"/>
            <a:r>
              <a:rPr lang="it-IT" dirty="0" smtClean="0"/>
              <a:t>(parte costruttiva)</a:t>
            </a:r>
            <a:endParaRPr lang="it-IT" dirty="0"/>
          </a:p>
        </p:txBody>
      </p:sp>
      <p:pic>
        <p:nvPicPr>
          <p:cNvPr id="37890" name="Picture 2" descr="Risultati immagini per ricoeur"/>
          <p:cNvPicPr>
            <a:picLocks noChangeAspect="1" noChangeArrowheads="1"/>
          </p:cNvPicPr>
          <p:nvPr/>
        </p:nvPicPr>
        <p:blipFill>
          <a:blip r:embed="rId2" cstate="print"/>
          <a:srcRect l="11326" t="4032" r="6563" b="21377"/>
          <a:stretch>
            <a:fillRect/>
          </a:stretch>
        </p:blipFill>
        <p:spPr bwMode="auto">
          <a:xfrm>
            <a:off x="251520" y="2636912"/>
            <a:ext cx="1128774" cy="144016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43608" y="620688"/>
            <a:ext cx="6192688" cy="3539430"/>
          </a:xfrm>
          <a:prstGeom prst="rect">
            <a:avLst/>
          </a:prstGeom>
          <a:noFill/>
        </p:spPr>
        <p:txBody>
          <a:bodyPr wrap="square" rtlCol="0">
            <a:spAutoFit/>
          </a:bodyPr>
          <a:lstStyle/>
          <a:p>
            <a:r>
              <a:rPr lang="it-IT" sz="2800" dirty="0" smtClean="0"/>
              <a:t>La </a:t>
            </a:r>
            <a:r>
              <a:rPr lang="it-IT" sz="2800" b="1" dirty="0" smtClean="0"/>
              <a:t>vita</a:t>
            </a:r>
            <a:r>
              <a:rPr lang="it-IT" sz="2800" dirty="0" smtClean="0"/>
              <a:t> è essenzialmente </a:t>
            </a:r>
            <a:r>
              <a:rPr lang="it-IT" sz="2800" dirty="0" smtClean="0">
                <a:solidFill>
                  <a:srgbClr val="FF0000"/>
                </a:solidFill>
              </a:rPr>
              <a:t>caos</a:t>
            </a:r>
            <a:r>
              <a:rPr lang="it-IT" sz="2800" dirty="0" smtClean="0"/>
              <a:t>, </a:t>
            </a:r>
            <a:r>
              <a:rPr lang="it-IT" sz="2800" dirty="0" err="1" smtClean="0"/>
              <a:t>pas-</a:t>
            </a:r>
            <a:endParaRPr lang="it-IT" sz="2800" dirty="0" smtClean="0"/>
          </a:p>
          <a:p>
            <a:r>
              <a:rPr lang="it-IT" sz="2800" dirty="0" err="1" smtClean="0"/>
              <a:t>sione</a:t>
            </a:r>
            <a:r>
              <a:rPr lang="it-IT" sz="2800" dirty="0" smtClean="0"/>
              <a:t>, caducità, </a:t>
            </a:r>
            <a:r>
              <a:rPr lang="it-IT" sz="2800" dirty="0" err="1" smtClean="0"/>
              <a:t>istintualità</a:t>
            </a:r>
            <a:r>
              <a:rPr lang="it-IT" sz="2800" dirty="0" smtClean="0"/>
              <a:t>.</a:t>
            </a:r>
          </a:p>
          <a:p>
            <a:r>
              <a:rPr lang="it-IT" sz="2800" dirty="0" smtClean="0"/>
              <a:t>È </a:t>
            </a:r>
            <a:r>
              <a:rPr lang="it-IT" sz="2800" dirty="0" smtClean="0">
                <a:solidFill>
                  <a:srgbClr val="FF0000"/>
                </a:solidFill>
              </a:rPr>
              <a:t>priva di senso </a:t>
            </a:r>
            <a:r>
              <a:rPr lang="it-IT" sz="2800" dirty="0" smtClean="0"/>
              <a:t>assoluto.</a:t>
            </a:r>
          </a:p>
          <a:p>
            <a:endParaRPr lang="it-IT" sz="2800" dirty="0" smtClean="0"/>
          </a:p>
          <a:p>
            <a:r>
              <a:rPr lang="it-IT" sz="2800" dirty="0" smtClean="0">
                <a:solidFill>
                  <a:srgbClr val="FF0000"/>
                </a:solidFill>
                <a:effectLst>
                  <a:outerShdw blurRad="38100" dist="38100" dir="2700000" algn="tl">
                    <a:srgbClr val="000000">
                      <a:alpha val="43137"/>
                    </a:srgbClr>
                  </a:outerShdw>
                </a:effectLst>
              </a:rPr>
              <a:t>Ebbrezza</a:t>
            </a:r>
            <a:r>
              <a:rPr lang="it-IT" sz="2800" dirty="0" smtClean="0"/>
              <a:t> = </a:t>
            </a:r>
            <a:r>
              <a:rPr lang="it-IT" sz="2800" u="sng" dirty="0" smtClean="0"/>
              <a:t>accettazione entusiastica </a:t>
            </a:r>
            <a:r>
              <a:rPr lang="it-IT" sz="2800" dirty="0" smtClean="0"/>
              <a:t>del caos, dell’irrazionale, della corporeità; forza vitale; accordo completo con la natura</a:t>
            </a:r>
            <a:endParaRPr lang="it-IT" sz="2800" dirty="0"/>
          </a:p>
        </p:txBody>
      </p:sp>
      <p:pic>
        <p:nvPicPr>
          <p:cNvPr id="4" name="Picture 4" descr="Risultati immagini per dioniso"/>
          <p:cNvPicPr>
            <a:picLocks noChangeAspect="1" noChangeArrowheads="1"/>
          </p:cNvPicPr>
          <p:nvPr/>
        </p:nvPicPr>
        <p:blipFill>
          <a:blip r:embed="rId2" cstate="print"/>
          <a:srcRect l="30815" t="9793" r="4474"/>
          <a:stretch>
            <a:fillRect/>
          </a:stretch>
        </p:blipFill>
        <p:spPr bwMode="auto">
          <a:xfrm>
            <a:off x="6300192" y="404664"/>
            <a:ext cx="2560832" cy="1872208"/>
          </a:xfrm>
          <a:prstGeom prst="rect">
            <a:avLst/>
          </a:prstGeom>
          <a:ln>
            <a:noFill/>
          </a:ln>
          <a:effectLst>
            <a:softEdge rad="112500"/>
          </a:effectLst>
        </p:spPr>
      </p:pic>
      <p:sp>
        <p:nvSpPr>
          <p:cNvPr id="5" name="CasellaDiTesto 4"/>
          <p:cNvSpPr txBox="1"/>
          <p:nvPr/>
        </p:nvSpPr>
        <p:spPr>
          <a:xfrm>
            <a:off x="395536" y="548680"/>
            <a:ext cx="513410" cy="3384376"/>
          </a:xfrm>
          <a:prstGeom prst="rect">
            <a:avLst/>
          </a:prstGeom>
        </p:spPr>
        <p:style>
          <a:lnRef idx="2">
            <a:schemeClr val="accent2"/>
          </a:lnRef>
          <a:fillRef idx="1">
            <a:schemeClr val="lt1"/>
          </a:fillRef>
          <a:effectRef idx="0">
            <a:schemeClr val="accent2"/>
          </a:effectRef>
          <a:fontRef idx="minor">
            <a:schemeClr val="dk1"/>
          </a:fontRef>
        </p:style>
        <p:txBody>
          <a:bodyPr vert="wordArtVert" wrap="square" rtlCol="0">
            <a:spAutoFit/>
          </a:bodyPr>
          <a:lstStyle/>
          <a:p>
            <a:r>
              <a:rPr lang="it-IT" dirty="0" smtClean="0"/>
              <a:t>DIONISIACO</a:t>
            </a:r>
            <a:endParaRPr lang="it-IT" dirty="0"/>
          </a:p>
        </p:txBody>
      </p:sp>
      <p:sp>
        <p:nvSpPr>
          <p:cNvPr id="6" name="Rettangolo 5"/>
          <p:cNvSpPr/>
          <p:nvPr/>
        </p:nvSpPr>
        <p:spPr>
          <a:xfrm>
            <a:off x="6300192" y="3789040"/>
            <a:ext cx="2510944" cy="646331"/>
          </a:xfrm>
          <a:prstGeom prst="rect">
            <a:avLst/>
          </a:prstGeom>
        </p:spPr>
        <p:txBody>
          <a:bodyPr wrap="none">
            <a:spAutoFit/>
          </a:bodyPr>
          <a:lstStyle/>
          <a:p>
            <a:r>
              <a:rPr lang="it-IT" sz="3600" dirty="0" smtClean="0">
                <a:sym typeface="Wingdings" pitchFamily="2" charset="2"/>
              </a:rPr>
              <a:t>“</a:t>
            </a:r>
            <a:r>
              <a:rPr lang="it-IT" sz="3600" b="1" dirty="0" smtClean="0">
                <a:sym typeface="Wingdings" pitchFamily="2" charset="2"/>
              </a:rPr>
              <a:t>Sì alla vita</a:t>
            </a:r>
            <a:r>
              <a:rPr lang="it-IT" sz="3600" dirty="0" smtClean="0">
                <a:sym typeface="Wingdings" pitchFamily="2" charset="2"/>
              </a:rPr>
              <a:t>”</a:t>
            </a:r>
            <a:endParaRPr lang="it-IT" sz="3600" dirty="0"/>
          </a:p>
        </p:txBody>
      </p:sp>
      <p:sp>
        <p:nvSpPr>
          <p:cNvPr id="7" name="Freccia in giù 6"/>
          <p:cNvSpPr/>
          <p:nvPr/>
        </p:nvSpPr>
        <p:spPr>
          <a:xfrm rot="18573794">
            <a:off x="6645150" y="3332262"/>
            <a:ext cx="360040" cy="50405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395536" y="5301208"/>
            <a:ext cx="396044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400" i="1" u="sng" dirty="0" smtClean="0"/>
              <a:t>Esempio</a:t>
            </a:r>
          </a:p>
          <a:p>
            <a:r>
              <a:rPr lang="it-IT" sz="2400" dirty="0" smtClean="0"/>
              <a:t>Riti orgiastici e </a:t>
            </a:r>
            <a:r>
              <a:rPr lang="it-IT" sz="2400" b="1" dirty="0" smtClean="0"/>
              <a:t>musica</a:t>
            </a:r>
            <a:r>
              <a:rPr lang="it-IT" sz="2400" dirty="0" smtClean="0"/>
              <a:t> greche</a:t>
            </a:r>
          </a:p>
        </p:txBody>
      </p:sp>
      <p:pic>
        <p:nvPicPr>
          <p:cNvPr id="15362" name="Picture 2" descr="Risultati immagini per musica greca"/>
          <p:cNvPicPr>
            <a:picLocks noChangeAspect="1" noChangeArrowheads="1"/>
          </p:cNvPicPr>
          <p:nvPr/>
        </p:nvPicPr>
        <p:blipFill>
          <a:blip r:embed="rId3" cstate="print"/>
          <a:srcRect/>
          <a:stretch>
            <a:fillRect/>
          </a:stretch>
        </p:blipFill>
        <p:spPr bwMode="auto">
          <a:xfrm>
            <a:off x="4644008" y="4797152"/>
            <a:ext cx="1680280" cy="1702987"/>
          </a:xfrm>
          <a:prstGeom prst="rect">
            <a:avLst/>
          </a:prstGeom>
          <a:noFill/>
          <a:effectLst>
            <a:outerShdw blurRad="50800" dist="38100" dir="8100000" algn="tr" rotWithShape="0">
              <a:prstClr val="black">
                <a:alpha val="40000"/>
              </a:prstClr>
            </a:outerShdw>
          </a:effectLst>
        </p:spPr>
      </p:pic>
      <p:pic>
        <p:nvPicPr>
          <p:cNvPr id="10" name="Immagine 9" descr="Risultati immagini per dioniso musica"/>
          <p:cNvPicPr/>
          <p:nvPr/>
        </p:nvPicPr>
        <p:blipFill>
          <a:blip r:embed="rId4" cstate="print">
            <a:lum bright="10000"/>
          </a:blip>
          <a:srcRect/>
          <a:stretch>
            <a:fillRect/>
          </a:stretch>
        </p:blipFill>
        <p:spPr bwMode="auto">
          <a:xfrm>
            <a:off x="6660232" y="5085184"/>
            <a:ext cx="2021954" cy="1224136"/>
          </a:xfrm>
          <a:prstGeom prst="rect">
            <a:avLst/>
          </a:prstGeom>
          <a:noFill/>
          <a:ln w="9525">
            <a:noFill/>
            <a:miter lim="800000"/>
            <a:headEnd/>
            <a:tailEnd/>
          </a:ln>
          <a:effectLst>
            <a:innerShdw blurRad="63500" dist="50800" dir="10800000">
              <a:prstClr val="black">
                <a:alpha val="50000"/>
              </a:prstClr>
            </a:inn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548680"/>
            <a:ext cx="5904656"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t-IT" sz="2800" dirty="0" smtClean="0"/>
              <a:t>“Socrate fu un equivoco: tutta quanta la morale del perfezionamento, anche quella cristiana, è stata un </a:t>
            </a:r>
            <a:r>
              <a:rPr lang="it-IT" sz="2800" dirty="0" err="1" smtClean="0"/>
              <a:t>equivoco…</a:t>
            </a:r>
            <a:r>
              <a:rPr lang="it-IT" sz="2800" dirty="0" smtClean="0"/>
              <a:t> La più cruda luce diurna, la razionalità ad ogni costo, la vita chiara, prudente, cosciente, senza istinti, in contrasto agli istinti, era essa stessa soltanto una malattia diversa”.</a:t>
            </a:r>
            <a:endParaRPr lang="it-IT" sz="2800" dirty="0"/>
          </a:p>
        </p:txBody>
      </p:sp>
      <p:pic>
        <p:nvPicPr>
          <p:cNvPr id="14338" name="Picture 2" descr="Risultati immagini per socrate"/>
          <p:cNvPicPr>
            <a:picLocks noChangeAspect="1" noChangeArrowheads="1"/>
          </p:cNvPicPr>
          <p:nvPr/>
        </p:nvPicPr>
        <p:blipFill>
          <a:blip r:embed="rId2" cstate="print"/>
          <a:srcRect/>
          <a:stretch>
            <a:fillRect/>
          </a:stretch>
        </p:blipFill>
        <p:spPr bwMode="auto">
          <a:xfrm>
            <a:off x="6516216" y="692696"/>
            <a:ext cx="2199937" cy="3189500"/>
          </a:xfrm>
          <a:prstGeom prst="rect">
            <a:avLst/>
          </a:prstGeom>
          <a:noFill/>
        </p:spPr>
      </p:pic>
      <p:sp>
        <p:nvSpPr>
          <p:cNvPr id="5" name="CasellaDiTesto 4"/>
          <p:cNvSpPr txBox="1"/>
          <p:nvPr/>
        </p:nvSpPr>
        <p:spPr>
          <a:xfrm>
            <a:off x="395536" y="4653136"/>
            <a:ext cx="8208912" cy="1815882"/>
          </a:xfrm>
          <a:prstGeom prst="rect">
            <a:avLst/>
          </a:prstGeom>
          <a:noFill/>
        </p:spPr>
        <p:txBody>
          <a:bodyPr wrap="square" rtlCol="0">
            <a:spAutoFit/>
          </a:bodyPr>
          <a:lstStyle/>
          <a:p>
            <a:pPr algn="ctr"/>
            <a:r>
              <a:rPr lang="it-IT" sz="2800" i="1" dirty="0" smtClean="0"/>
              <a:t>Decadenza (malattia) della cultura occidentale</a:t>
            </a:r>
            <a:r>
              <a:rPr lang="it-IT" sz="2800" dirty="0" smtClean="0">
                <a:sym typeface="Wingdings" pitchFamily="2" charset="2"/>
              </a:rPr>
              <a:t> </a:t>
            </a:r>
            <a:r>
              <a:rPr lang="it-IT" sz="2800" dirty="0" smtClean="0">
                <a:solidFill>
                  <a:srgbClr val="FF0000"/>
                </a:solidFill>
                <a:effectLst>
                  <a:outerShdw blurRad="38100" dist="38100" dir="2700000" algn="tl">
                    <a:srgbClr val="000000">
                      <a:alpha val="43137"/>
                    </a:srgbClr>
                  </a:outerShdw>
                </a:effectLst>
                <a:sym typeface="Wingdings" pitchFamily="2" charset="2"/>
              </a:rPr>
              <a:t>SOCRATE</a:t>
            </a:r>
            <a:r>
              <a:rPr lang="it-IT" sz="2800" dirty="0" smtClean="0">
                <a:sym typeface="Wingdings" pitchFamily="2" charset="2"/>
              </a:rPr>
              <a:t> </a:t>
            </a:r>
          </a:p>
          <a:p>
            <a:pPr algn="ctr"/>
            <a:r>
              <a:rPr lang="it-IT" sz="2800" dirty="0" smtClean="0">
                <a:sym typeface="Wingdings" pitchFamily="2" charset="2"/>
              </a:rPr>
              <a:t>(volontà di razionalizzare, trovare verità assolute; prevalenza dell’apollineo, eliminazione del dionisiaco)</a:t>
            </a:r>
            <a:endParaRPr lang="it-IT"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910" y="571480"/>
            <a:ext cx="8208912" cy="769441"/>
          </a:xfrm>
          <a:prstGeom prst="rect">
            <a:avLst/>
          </a:prstGeom>
          <a:noFill/>
        </p:spPr>
        <p:txBody>
          <a:bodyPr wrap="square" rtlCol="0">
            <a:spAutoFit/>
          </a:bodyPr>
          <a:lstStyle/>
          <a:p>
            <a:pPr algn="ctr"/>
            <a:r>
              <a:rPr lang="it-IT" sz="4400" b="1" dirty="0" smtClean="0">
                <a:solidFill>
                  <a:srgbClr val="FF0000"/>
                </a:solidFill>
              </a:rPr>
              <a:t>MORTE </a:t>
            </a:r>
            <a:r>
              <a:rPr lang="it-IT" sz="4400" b="1" dirty="0" err="1" smtClean="0">
                <a:solidFill>
                  <a:srgbClr val="FF0000"/>
                </a:solidFill>
              </a:rPr>
              <a:t>DI</a:t>
            </a:r>
            <a:r>
              <a:rPr lang="it-IT" sz="4400" b="1" dirty="0" smtClean="0">
                <a:solidFill>
                  <a:srgbClr val="FF0000"/>
                </a:solidFill>
              </a:rPr>
              <a:t> DIO</a:t>
            </a:r>
            <a:endParaRPr lang="it-IT" sz="4400" b="1" dirty="0">
              <a:solidFill>
                <a:srgbClr val="FF0000"/>
              </a:solidFill>
            </a:endParaRPr>
          </a:p>
        </p:txBody>
      </p:sp>
      <p:pic>
        <p:nvPicPr>
          <p:cNvPr id="1026" name="Picture 2" descr="120 años de la muerte de Nietzsche, el profeta de la muerte de Dios"/>
          <p:cNvPicPr>
            <a:picLocks noChangeAspect="1" noChangeArrowheads="1"/>
          </p:cNvPicPr>
          <p:nvPr/>
        </p:nvPicPr>
        <p:blipFill>
          <a:blip r:embed="rId2" cstate="print"/>
          <a:srcRect/>
          <a:stretch>
            <a:fillRect/>
          </a:stretch>
        </p:blipFill>
        <p:spPr bwMode="auto">
          <a:xfrm>
            <a:off x="1500166" y="1500174"/>
            <a:ext cx="6286500" cy="3533776"/>
          </a:xfrm>
          <a:prstGeom prst="rect">
            <a:avLst/>
          </a:prstGeom>
          <a:noFill/>
        </p:spPr>
      </p:pic>
      <p:sp>
        <p:nvSpPr>
          <p:cNvPr id="4" name="CasellaDiTesto 3"/>
          <p:cNvSpPr txBox="1"/>
          <p:nvPr/>
        </p:nvSpPr>
        <p:spPr>
          <a:xfrm>
            <a:off x="2071670" y="5715016"/>
            <a:ext cx="5357850" cy="646331"/>
          </a:xfrm>
          <a:prstGeom prst="rect">
            <a:avLst/>
          </a:prstGeom>
          <a:noFill/>
        </p:spPr>
        <p:txBody>
          <a:bodyPr wrap="square" rtlCol="0">
            <a:spAutoFit/>
          </a:bodyPr>
          <a:lstStyle/>
          <a:p>
            <a:r>
              <a:rPr lang="it-IT" dirty="0" smtClean="0"/>
              <a:t>Che significa? Che implicazioni ha? Quale può essere la reazione di fronte a una tale notizia? …</a:t>
            </a:r>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75656" y="476672"/>
            <a:ext cx="5904656" cy="646331"/>
          </a:xfrm>
          <a:prstGeom prst="rect">
            <a:avLst/>
          </a:prstGeom>
          <a:noFill/>
        </p:spPr>
        <p:txBody>
          <a:bodyPr wrap="square" rtlCol="0">
            <a:spAutoFit/>
          </a:bodyPr>
          <a:lstStyle/>
          <a:p>
            <a:r>
              <a:rPr lang="it-IT" sz="3600" dirty="0" smtClean="0"/>
              <a:t>Annuncio della morte di </a:t>
            </a:r>
            <a:r>
              <a:rPr lang="it-IT" sz="3600" b="1" dirty="0" smtClean="0">
                <a:solidFill>
                  <a:srgbClr val="002060"/>
                </a:solidFill>
                <a:effectLst>
                  <a:outerShdw blurRad="38100" dist="38100" dir="2700000" algn="tl">
                    <a:srgbClr val="000000">
                      <a:alpha val="43137"/>
                    </a:srgbClr>
                  </a:outerShdw>
                </a:effectLst>
              </a:rPr>
              <a:t>Dio</a:t>
            </a:r>
            <a:endParaRPr lang="it-IT" sz="3600" b="1" dirty="0">
              <a:solidFill>
                <a:srgbClr val="002060"/>
              </a:solidFill>
              <a:effectLst>
                <a:outerShdw blurRad="38100" dist="38100" dir="2700000" algn="tl">
                  <a:srgbClr val="000000">
                    <a:alpha val="43137"/>
                  </a:srgbClr>
                </a:outerShdw>
              </a:effectLst>
            </a:endParaRPr>
          </a:p>
        </p:txBody>
      </p:sp>
      <p:sp>
        <p:nvSpPr>
          <p:cNvPr id="4" name="CasellaDiTesto 3"/>
          <p:cNvSpPr txBox="1"/>
          <p:nvPr/>
        </p:nvSpPr>
        <p:spPr>
          <a:xfrm>
            <a:off x="2123728" y="1772816"/>
            <a:ext cx="5734420" cy="3293209"/>
          </a:xfrm>
          <a:prstGeom prst="rect">
            <a:avLst/>
          </a:prstGeom>
          <a:noFill/>
        </p:spPr>
        <p:txBody>
          <a:bodyPr wrap="square" rtlCol="0">
            <a:spAutoFit/>
          </a:bodyPr>
          <a:lstStyle/>
          <a:p>
            <a:pPr algn="r"/>
            <a:r>
              <a:rPr lang="it-IT" sz="4000" b="1" i="1" dirty="0" smtClean="0">
                <a:solidFill>
                  <a:schemeClr val="tx2"/>
                </a:solidFill>
              </a:rPr>
              <a:t>IDEA FALSA!</a:t>
            </a:r>
          </a:p>
          <a:p>
            <a:pPr algn="r">
              <a:buFontTx/>
              <a:buChar char="-"/>
            </a:pPr>
            <a:r>
              <a:rPr lang="it-IT" sz="2400" dirty="0" smtClean="0"/>
              <a:t> </a:t>
            </a:r>
            <a:r>
              <a:rPr lang="it-IT" sz="2400" dirty="0" smtClean="0"/>
              <a:t>È </a:t>
            </a:r>
            <a:r>
              <a:rPr lang="it-IT" sz="2400" b="1" dirty="0" smtClean="0"/>
              <a:t>fuga</a:t>
            </a:r>
            <a:r>
              <a:rPr lang="it-IT" sz="2400" dirty="0" smtClean="0"/>
              <a:t> da questo mondo</a:t>
            </a:r>
          </a:p>
          <a:p>
            <a:pPr algn="r">
              <a:buFontTx/>
              <a:buChar char="-"/>
            </a:pPr>
            <a:endParaRPr lang="it-IT" sz="2400" dirty="0" smtClean="0"/>
          </a:p>
          <a:p>
            <a:pPr algn="r">
              <a:buFontTx/>
              <a:buChar char="-"/>
            </a:pPr>
            <a:r>
              <a:rPr lang="it-IT" sz="2400" dirty="0" smtClean="0"/>
              <a:t> Cerca il </a:t>
            </a:r>
            <a:r>
              <a:rPr lang="it-IT" sz="2400" b="1" dirty="0" smtClean="0"/>
              <a:t>senso</a:t>
            </a:r>
            <a:r>
              <a:rPr lang="it-IT" sz="2400" dirty="0" smtClean="0"/>
              <a:t> in un fittizio </a:t>
            </a:r>
            <a:r>
              <a:rPr lang="it-IT" sz="2400" b="1" dirty="0" smtClean="0"/>
              <a:t>aldilà</a:t>
            </a:r>
          </a:p>
          <a:p>
            <a:pPr algn="r">
              <a:buFontTx/>
              <a:buChar char="-"/>
            </a:pPr>
            <a:endParaRPr lang="it-IT" sz="2400" b="1" dirty="0" smtClean="0"/>
          </a:p>
          <a:p>
            <a:pPr algn="r">
              <a:buFontTx/>
              <a:buChar char="-"/>
            </a:pPr>
            <a:r>
              <a:rPr lang="it-IT" sz="2400" dirty="0" smtClean="0"/>
              <a:t> </a:t>
            </a:r>
            <a:r>
              <a:rPr lang="it-IT" sz="2400" dirty="0" smtClean="0"/>
              <a:t>E’ invenzione umana. E</a:t>
            </a:r>
            <a:r>
              <a:rPr lang="it-IT" sz="2400" dirty="0" smtClean="0"/>
              <a:t>’ </a:t>
            </a:r>
            <a:r>
              <a:rPr lang="it-IT" sz="2400" b="1" dirty="0" smtClean="0"/>
              <a:t>personificazione</a:t>
            </a:r>
            <a:r>
              <a:rPr lang="it-IT" sz="2400" dirty="0" smtClean="0"/>
              <a:t> di tutte le </a:t>
            </a:r>
            <a:r>
              <a:rPr lang="it-IT" sz="2400" b="1" dirty="0" smtClean="0"/>
              <a:t>illusorie </a:t>
            </a:r>
            <a:r>
              <a:rPr lang="it-IT" sz="2400" b="1" dirty="0" smtClean="0"/>
              <a:t>(apollinee) certezze </a:t>
            </a:r>
            <a:r>
              <a:rPr lang="it-IT" sz="2400" dirty="0" smtClean="0"/>
              <a:t>assolute dell’uomo</a:t>
            </a:r>
          </a:p>
        </p:txBody>
      </p:sp>
      <p:sp>
        <p:nvSpPr>
          <p:cNvPr id="5" name="Freccia in giù 4"/>
          <p:cNvSpPr/>
          <p:nvPr/>
        </p:nvSpPr>
        <p:spPr>
          <a:xfrm>
            <a:off x="6215074" y="1214422"/>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95536" y="1700808"/>
            <a:ext cx="2304256" cy="369332"/>
          </a:xfrm>
          <a:prstGeom prst="rect">
            <a:avLst/>
          </a:prstGeom>
          <a:noFill/>
        </p:spPr>
        <p:txBody>
          <a:bodyPr wrap="square" rtlCol="0">
            <a:spAutoFit/>
          </a:bodyPr>
          <a:lstStyle/>
          <a:p>
            <a:r>
              <a:rPr lang="it-IT" dirty="0" smtClean="0"/>
              <a:t>Sì (dionisiaco) alla vita</a:t>
            </a:r>
            <a:endParaRPr lang="it-IT" dirty="0"/>
          </a:p>
        </p:txBody>
      </p:sp>
      <p:sp>
        <p:nvSpPr>
          <p:cNvPr id="7" name="CasellaDiTesto 6"/>
          <p:cNvSpPr txBox="1"/>
          <p:nvPr/>
        </p:nvSpPr>
        <p:spPr>
          <a:xfrm>
            <a:off x="467544" y="2564904"/>
            <a:ext cx="2304256" cy="369332"/>
          </a:xfrm>
          <a:prstGeom prst="rect">
            <a:avLst/>
          </a:prstGeom>
          <a:noFill/>
        </p:spPr>
        <p:txBody>
          <a:bodyPr wrap="square" rtlCol="0">
            <a:spAutoFit/>
          </a:bodyPr>
          <a:lstStyle/>
          <a:p>
            <a:r>
              <a:rPr lang="it-IT" dirty="0" smtClean="0"/>
              <a:t>Non esiste alcun aldilà</a:t>
            </a:r>
            <a:endParaRPr lang="it-IT" dirty="0"/>
          </a:p>
        </p:txBody>
      </p:sp>
      <p:sp>
        <p:nvSpPr>
          <p:cNvPr id="8" name="CasellaDiTesto 7"/>
          <p:cNvSpPr txBox="1"/>
          <p:nvPr/>
        </p:nvSpPr>
        <p:spPr>
          <a:xfrm>
            <a:off x="428596" y="4929198"/>
            <a:ext cx="2304256" cy="1200329"/>
          </a:xfrm>
          <a:prstGeom prst="rect">
            <a:avLst/>
          </a:prstGeom>
          <a:noFill/>
        </p:spPr>
        <p:txBody>
          <a:bodyPr wrap="square" rtlCol="0">
            <a:spAutoFit/>
          </a:bodyPr>
          <a:lstStyle/>
          <a:p>
            <a:pPr algn="just"/>
            <a:r>
              <a:rPr lang="it-IT" dirty="0" smtClean="0"/>
              <a:t>“Noi abbiamo bisogno della menzogna per vincere questa realtà, cioè per vivere”</a:t>
            </a:r>
            <a:endParaRPr lang="it-IT" dirty="0"/>
          </a:p>
        </p:txBody>
      </p:sp>
      <p:cxnSp>
        <p:nvCxnSpPr>
          <p:cNvPr id="10" name="Connettore 2 9"/>
          <p:cNvCxnSpPr/>
          <p:nvPr/>
        </p:nvCxnSpPr>
        <p:spPr>
          <a:xfrm rot="10800000">
            <a:off x="2771800" y="1988840"/>
            <a:ext cx="1728762" cy="5114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Connettore 2 10"/>
          <p:cNvCxnSpPr/>
          <p:nvPr/>
        </p:nvCxnSpPr>
        <p:spPr>
          <a:xfrm rot="10800000" flipV="1">
            <a:off x="1500166" y="4500570"/>
            <a:ext cx="1428760" cy="4303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Connettore 2 11"/>
          <p:cNvCxnSpPr/>
          <p:nvPr/>
        </p:nvCxnSpPr>
        <p:spPr>
          <a:xfrm rot="10800000">
            <a:off x="2843808" y="2780928"/>
            <a:ext cx="870936" cy="3623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1384995"/>
          </a:xfrm>
          <a:prstGeom prst="rect">
            <a:avLst/>
          </a:prstGeom>
          <a:noFill/>
        </p:spPr>
        <p:txBody>
          <a:bodyPr wrap="square" rtlCol="0">
            <a:spAutoFit/>
          </a:bodyPr>
          <a:lstStyle/>
          <a:p>
            <a:pPr algn="ctr"/>
            <a:r>
              <a:rPr lang="it-IT" sz="2800" dirty="0" smtClean="0">
                <a:solidFill>
                  <a:srgbClr val="002060"/>
                </a:solidFill>
              </a:rPr>
              <a:t>Dio</a:t>
            </a:r>
          </a:p>
          <a:p>
            <a:pPr algn="ctr"/>
            <a:r>
              <a:rPr lang="it-IT" sz="2800" dirty="0" smtClean="0">
                <a:solidFill>
                  <a:srgbClr val="002060"/>
                </a:solidFill>
              </a:rPr>
              <a:t>=</a:t>
            </a:r>
          </a:p>
          <a:p>
            <a:pPr algn="ctr"/>
            <a:r>
              <a:rPr lang="it-IT" sz="2800" i="1" u="sng" dirty="0" smtClean="0">
                <a:solidFill>
                  <a:srgbClr val="002060"/>
                </a:solidFill>
                <a:effectLst>
                  <a:outerShdw blurRad="38100" dist="38100" dir="2700000" algn="tl">
                    <a:srgbClr val="000000">
                      <a:alpha val="43137"/>
                    </a:srgbClr>
                  </a:outerShdw>
                </a:effectLst>
              </a:rPr>
              <a:t>Illusorie</a:t>
            </a:r>
            <a:r>
              <a:rPr lang="it-IT" sz="2800" i="1" dirty="0" smtClean="0">
                <a:solidFill>
                  <a:srgbClr val="002060"/>
                </a:solidFill>
              </a:rPr>
              <a:t> certezze assolute</a:t>
            </a:r>
            <a:endParaRPr lang="it-IT" sz="2800" i="1" dirty="0">
              <a:solidFill>
                <a:srgbClr val="002060"/>
              </a:solidFill>
            </a:endParaRPr>
          </a:p>
        </p:txBody>
      </p:sp>
      <p:sp>
        <p:nvSpPr>
          <p:cNvPr id="4" name="CasellaDiTesto 3"/>
          <p:cNvSpPr txBox="1"/>
          <p:nvPr/>
        </p:nvSpPr>
        <p:spPr>
          <a:xfrm>
            <a:off x="1187624" y="3573016"/>
            <a:ext cx="2448272" cy="369332"/>
          </a:xfrm>
          <a:prstGeom prst="rect">
            <a:avLst/>
          </a:prstGeom>
          <a:noFill/>
        </p:spPr>
        <p:txBody>
          <a:bodyPr wrap="square" rtlCol="0">
            <a:spAutoFit/>
          </a:bodyPr>
          <a:lstStyle/>
          <a:p>
            <a:r>
              <a:rPr lang="it-IT" dirty="0" smtClean="0"/>
              <a:t>Morale (bene e male)</a:t>
            </a:r>
            <a:endParaRPr lang="it-IT" dirty="0"/>
          </a:p>
        </p:txBody>
      </p:sp>
      <p:sp>
        <p:nvSpPr>
          <p:cNvPr id="5" name="CasellaDiTesto 4"/>
          <p:cNvSpPr txBox="1"/>
          <p:nvPr/>
        </p:nvSpPr>
        <p:spPr>
          <a:xfrm>
            <a:off x="7092280" y="2852936"/>
            <a:ext cx="1656184" cy="369332"/>
          </a:xfrm>
          <a:prstGeom prst="rect">
            <a:avLst/>
          </a:prstGeom>
          <a:noFill/>
        </p:spPr>
        <p:txBody>
          <a:bodyPr wrap="square" rtlCol="0">
            <a:spAutoFit/>
          </a:bodyPr>
          <a:lstStyle/>
          <a:p>
            <a:r>
              <a:rPr lang="it-IT" dirty="0" smtClean="0"/>
              <a:t>…</a:t>
            </a:r>
            <a:endParaRPr lang="it-IT" dirty="0"/>
          </a:p>
        </p:txBody>
      </p:sp>
      <p:sp>
        <p:nvSpPr>
          <p:cNvPr id="7" name="CasellaDiTesto 6"/>
          <p:cNvSpPr txBox="1"/>
          <p:nvPr/>
        </p:nvSpPr>
        <p:spPr>
          <a:xfrm>
            <a:off x="6588224" y="3789040"/>
            <a:ext cx="1656184" cy="369332"/>
          </a:xfrm>
          <a:prstGeom prst="rect">
            <a:avLst/>
          </a:prstGeom>
          <a:noFill/>
        </p:spPr>
        <p:txBody>
          <a:bodyPr wrap="square" rtlCol="0">
            <a:spAutoFit/>
          </a:bodyPr>
          <a:lstStyle/>
          <a:p>
            <a:r>
              <a:rPr lang="it-IT" dirty="0" smtClean="0"/>
              <a:t>Stato</a:t>
            </a:r>
            <a:endParaRPr lang="it-IT" dirty="0"/>
          </a:p>
        </p:txBody>
      </p:sp>
      <p:sp>
        <p:nvSpPr>
          <p:cNvPr id="8" name="CasellaDiTesto 7"/>
          <p:cNvSpPr txBox="1"/>
          <p:nvPr/>
        </p:nvSpPr>
        <p:spPr>
          <a:xfrm>
            <a:off x="4716016" y="3573016"/>
            <a:ext cx="1656184" cy="369332"/>
          </a:xfrm>
          <a:prstGeom prst="rect">
            <a:avLst/>
          </a:prstGeom>
          <a:noFill/>
        </p:spPr>
        <p:txBody>
          <a:bodyPr wrap="square" rtlCol="0">
            <a:spAutoFit/>
          </a:bodyPr>
          <a:lstStyle/>
          <a:p>
            <a:r>
              <a:rPr lang="it-IT" dirty="0" smtClean="0"/>
              <a:t>Scienza</a:t>
            </a:r>
            <a:endParaRPr lang="it-IT" dirty="0"/>
          </a:p>
        </p:txBody>
      </p:sp>
      <p:sp>
        <p:nvSpPr>
          <p:cNvPr id="9" name="CasellaDiTesto 8"/>
          <p:cNvSpPr txBox="1"/>
          <p:nvPr/>
        </p:nvSpPr>
        <p:spPr>
          <a:xfrm>
            <a:off x="3419872" y="4437112"/>
            <a:ext cx="1656184" cy="369332"/>
          </a:xfrm>
          <a:prstGeom prst="rect">
            <a:avLst/>
          </a:prstGeom>
          <a:noFill/>
        </p:spPr>
        <p:txBody>
          <a:bodyPr wrap="square" rtlCol="0">
            <a:spAutoFit/>
          </a:bodyPr>
          <a:lstStyle/>
          <a:p>
            <a:r>
              <a:rPr lang="it-IT" dirty="0" smtClean="0"/>
              <a:t>Metafisica</a:t>
            </a:r>
            <a:endParaRPr lang="it-IT" dirty="0"/>
          </a:p>
        </p:txBody>
      </p:sp>
      <p:sp>
        <p:nvSpPr>
          <p:cNvPr id="10" name="CasellaDiTesto 9"/>
          <p:cNvSpPr txBox="1"/>
          <p:nvPr/>
        </p:nvSpPr>
        <p:spPr>
          <a:xfrm>
            <a:off x="827584" y="2348880"/>
            <a:ext cx="1656184" cy="369332"/>
          </a:xfrm>
          <a:prstGeom prst="rect">
            <a:avLst/>
          </a:prstGeom>
          <a:noFill/>
        </p:spPr>
        <p:txBody>
          <a:bodyPr wrap="square" rtlCol="0">
            <a:spAutoFit/>
          </a:bodyPr>
          <a:lstStyle/>
          <a:p>
            <a:r>
              <a:rPr lang="it-IT" dirty="0" smtClean="0"/>
              <a:t>Religione</a:t>
            </a:r>
            <a:endParaRPr lang="it-IT" dirty="0"/>
          </a:p>
        </p:txBody>
      </p:sp>
      <p:cxnSp>
        <p:nvCxnSpPr>
          <p:cNvPr id="11" name="Connettore 2 10"/>
          <p:cNvCxnSpPr/>
          <p:nvPr/>
        </p:nvCxnSpPr>
        <p:spPr>
          <a:xfrm flipH="1">
            <a:off x="2915816" y="2132856"/>
            <a:ext cx="648072"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Connettore 2 11"/>
          <p:cNvCxnSpPr/>
          <p:nvPr/>
        </p:nvCxnSpPr>
        <p:spPr>
          <a:xfrm flipH="1">
            <a:off x="2195736" y="1988840"/>
            <a:ext cx="504056"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Connettore 2 12"/>
          <p:cNvCxnSpPr/>
          <p:nvPr/>
        </p:nvCxnSpPr>
        <p:spPr>
          <a:xfrm flipH="1">
            <a:off x="5076056" y="2132856"/>
            <a:ext cx="72008" cy="1224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Connettore 2 13"/>
          <p:cNvCxnSpPr/>
          <p:nvPr/>
        </p:nvCxnSpPr>
        <p:spPr>
          <a:xfrm>
            <a:off x="6660232" y="2132856"/>
            <a:ext cx="432048"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Connettore 2 14"/>
          <p:cNvCxnSpPr/>
          <p:nvPr/>
        </p:nvCxnSpPr>
        <p:spPr>
          <a:xfrm>
            <a:off x="5868144" y="2060848"/>
            <a:ext cx="864096" cy="15121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Connettore 2 15"/>
          <p:cNvCxnSpPr/>
          <p:nvPr/>
        </p:nvCxnSpPr>
        <p:spPr>
          <a:xfrm flipH="1">
            <a:off x="4067944" y="2060848"/>
            <a:ext cx="216024" cy="2160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2530" name="Picture 2" descr="Risultati immagini per veritÃ "/>
          <p:cNvPicPr>
            <a:picLocks noChangeAspect="1" noChangeArrowheads="1"/>
          </p:cNvPicPr>
          <p:nvPr/>
        </p:nvPicPr>
        <p:blipFill>
          <a:blip r:embed="rId2" cstate="print"/>
          <a:srcRect l="1874" t="15526" b="27366"/>
          <a:stretch>
            <a:fillRect/>
          </a:stretch>
        </p:blipFill>
        <p:spPr bwMode="auto">
          <a:xfrm rot="559734">
            <a:off x="5497057" y="265422"/>
            <a:ext cx="3358481" cy="10261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7" name="CasellaDiTesto 16"/>
          <p:cNvSpPr txBox="1"/>
          <p:nvPr/>
        </p:nvSpPr>
        <p:spPr>
          <a:xfrm>
            <a:off x="4786314" y="4857760"/>
            <a:ext cx="3929058" cy="1754326"/>
          </a:xfrm>
          <a:prstGeom prst="rect">
            <a:avLst/>
          </a:prstGeom>
          <a:noFill/>
          <a:ln>
            <a:solidFill>
              <a:schemeClr val="tx1"/>
            </a:solidFill>
            <a:prstDash val="dash"/>
          </a:ln>
        </p:spPr>
        <p:txBody>
          <a:bodyPr wrap="square" rtlCol="0">
            <a:spAutoFit/>
          </a:bodyPr>
          <a:lstStyle/>
          <a:p>
            <a:r>
              <a:rPr lang="it-IT" dirty="0" smtClean="0"/>
              <a:t>Critica al positivismo, per cui esistono solo i “fatti”: per N. esistono solo </a:t>
            </a:r>
            <a:r>
              <a:rPr lang="it-IT" u="sng" dirty="0" smtClean="0">
                <a:solidFill>
                  <a:srgbClr val="FF0000"/>
                </a:solidFill>
              </a:rPr>
              <a:t>INTERPRETAZIONI</a:t>
            </a:r>
            <a:r>
              <a:rPr lang="it-IT" dirty="0" smtClean="0"/>
              <a:t> </a:t>
            </a:r>
            <a:r>
              <a:rPr lang="it-IT" dirty="0" smtClean="0">
                <a:sym typeface="Wingdings" pitchFamily="2" charset="2"/>
              </a:rPr>
              <a:t> e nessuna interpretazione del mondo può acquistare un valore ASSOLUTO (</a:t>
            </a:r>
            <a:r>
              <a:rPr lang="it-IT" b="1" dirty="0" err="1" smtClean="0">
                <a:sym typeface="Wingdings" pitchFamily="2" charset="2"/>
              </a:rPr>
              <a:t>prospettivismo</a:t>
            </a:r>
            <a:r>
              <a:rPr lang="it-IT" dirty="0" smtClean="0">
                <a:sym typeface="Wingdings" pitchFamily="2" charset="2"/>
              </a:rPr>
              <a:t>)</a:t>
            </a:r>
            <a:endParaRPr lang="it-IT" dirty="0"/>
          </a:p>
        </p:txBody>
      </p:sp>
      <p:cxnSp>
        <p:nvCxnSpPr>
          <p:cNvPr id="18" name="Connettore 2 17"/>
          <p:cNvCxnSpPr/>
          <p:nvPr/>
        </p:nvCxnSpPr>
        <p:spPr>
          <a:xfrm rot="16200000" flipH="1">
            <a:off x="5286665" y="4000789"/>
            <a:ext cx="857256" cy="8566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isultati immagini per certezza"/>
          <p:cNvPicPr>
            <a:picLocks noChangeAspect="1" noChangeArrowheads="1"/>
          </p:cNvPicPr>
          <p:nvPr/>
        </p:nvPicPr>
        <p:blipFill>
          <a:blip r:embed="rId2" cstate="print">
            <a:lum bright="40000"/>
          </a:blip>
          <a:srcRect/>
          <a:stretch>
            <a:fillRect/>
          </a:stretch>
        </p:blipFill>
        <p:spPr bwMode="auto">
          <a:xfrm>
            <a:off x="5929322" y="1008578"/>
            <a:ext cx="2726614" cy="1764509"/>
          </a:xfrm>
          <a:prstGeom prst="rect">
            <a:avLst/>
          </a:prstGeom>
          <a:noFill/>
        </p:spPr>
      </p:pic>
      <p:sp>
        <p:nvSpPr>
          <p:cNvPr id="3" name="CasellaDiTesto 2"/>
          <p:cNvSpPr txBox="1"/>
          <p:nvPr/>
        </p:nvSpPr>
        <p:spPr>
          <a:xfrm>
            <a:off x="467544" y="404664"/>
            <a:ext cx="7056784" cy="4524315"/>
          </a:xfrm>
          <a:prstGeom prst="rect">
            <a:avLst/>
          </a:prstGeom>
          <a:noFill/>
        </p:spPr>
        <p:txBody>
          <a:bodyPr wrap="square" rtlCol="0">
            <a:spAutoFit/>
          </a:bodyPr>
          <a:lstStyle/>
          <a:p>
            <a:pPr algn="ctr"/>
            <a:r>
              <a:rPr lang="it-IT" sz="3200" b="1" dirty="0" smtClean="0"/>
              <a:t>Reazioni di fronte alla morte </a:t>
            </a:r>
            <a:r>
              <a:rPr lang="it-IT" sz="3200" b="1" dirty="0" smtClean="0"/>
              <a:t>di Dio</a:t>
            </a:r>
          </a:p>
          <a:p>
            <a:pPr algn="just"/>
            <a:r>
              <a:rPr lang="it-IT" sz="3200" dirty="0" smtClean="0"/>
              <a:t>1) </a:t>
            </a:r>
            <a:r>
              <a:rPr lang="it-IT" sz="3200" b="1" dirty="0" smtClean="0">
                <a:solidFill>
                  <a:srgbClr val="FF0000"/>
                </a:solidFill>
              </a:rPr>
              <a:t>PAURA</a:t>
            </a:r>
            <a:r>
              <a:rPr lang="it-IT" sz="3200" dirty="0" smtClean="0"/>
              <a:t>: perdita di ogni punto di </a:t>
            </a:r>
            <a:r>
              <a:rPr lang="it-IT" sz="3200" dirty="0" smtClean="0"/>
              <a:t>riferimento (reazione dell’uomo comune)</a:t>
            </a:r>
            <a:endParaRPr lang="it-IT" sz="3200" dirty="0" smtClean="0"/>
          </a:p>
          <a:p>
            <a:pPr marL="514350" indent="-514350" algn="just"/>
            <a:endParaRPr lang="it-IT" sz="3200" dirty="0" smtClean="0"/>
          </a:p>
          <a:p>
            <a:pPr marL="514350" indent="-514350" algn="just"/>
            <a:endParaRPr lang="it-IT" sz="3200" dirty="0" smtClean="0"/>
          </a:p>
          <a:p>
            <a:pPr algn="just"/>
            <a:r>
              <a:rPr lang="it-IT" sz="3200" dirty="0" smtClean="0"/>
              <a:t>2) </a:t>
            </a:r>
            <a:r>
              <a:rPr lang="it-IT" sz="3200" b="1" dirty="0" smtClean="0">
                <a:solidFill>
                  <a:srgbClr val="FF0000"/>
                </a:solidFill>
              </a:rPr>
              <a:t>ACCETTAZIONE ENTUSIASTICA</a:t>
            </a:r>
            <a:r>
              <a:rPr lang="it-IT" sz="3200" dirty="0" smtClean="0"/>
              <a:t>: il vuoto è anche un mare di </a:t>
            </a:r>
            <a:r>
              <a:rPr lang="it-IT" sz="3200" b="1" dirty="0" smtClean="0"/>
              <a:t>POSSIBILITÀ</a:t>
            </a:r>
            <a:r>
              <a:rPr lang="it-IT" sz="3200" dirty="0" smtClean="0"/>
              <a:t>; non ci si deve più piegare, ma si può esprimere </a:t>
            </a:r>
            <a:r>
              <a:rPr lang="it-IT" sz="3200" dirty="0" smtClean="0"/>
              <a:t>“diventare dei noi stessi”</a:t>
            </a:r>
            <a:endParaRPr lang="it-IT" sz="3200" dirty="0"/>
          </a:p>
        </p:txBody>
      </p:sp>
      <p:cxnSp>
        <p:nvCxnSpPr>
          <p:cNvPr id="4" name="Connettore 2 3"/>
          <p:cNvCxnSpPr/>
          <p:nvPr/>
        </p:nvCxnSpPr>
        <p:spPr>
          <a:xfrm>
            <a:off x="6143636" y="4929198"/>
            <a:ext cx="72008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CasellaDiTesto 5"/>
          <p:cNvSpPr txBox="1"/>
          <p:nvPr/>
        </p:nvSpPr>
        <p:spPr>
          <a:xfrm>
            <a:off x="5500694" y="5500702"/>
            <a:ext cx="3312368" cy="1077218"/>
          </a:xfrm>
          <a:prstGeom prst="rect">
            <a:avLst/>
          </a:prstGeom>
          <a:noFill/>
        </p:spPr>
        <p:txBody>
          <a:bodyPr wrap="square" rtlCol="0">
            <a:spAutoFit/>
          </a:bodyPr>
          <a:lstStyle/>
          <a:p>
            <a:pPr algn="ctr"/>
            <a:r>
              <a:rPr lang="it-IT" dirty="0" smtClean="0"/>
              <a:t>Passaggio al </a:t>
            </a:r>
            <a:r>
              <a:rPr lang="it-IT" sz="2800" b="1" dirty="0" smtClean="0">
                <a:solidFill>
                  <a:srgbClr val="FF0000"/>
                </a:solidFill>
              </a:rPr>
              <a:t>SUPERUOMO</a:t>
            </a:r>
          </a:p>
          <a:p>
            <a:pPr algn="ctr"/>
            <a:r>
              <a:rPr lang="it-IT" dirty="0" smtClean="0"/>
              <a:t>(OLTREUOMO)</a:t>
            </a: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0"/>
            <a:ext cx="8208912" cy="769441"/>
          </a:xfrm>
          <a:prstGeom prst="rect">
            <a:avLst/>
          </a:prstGeom>
          <a:noFill/>
        </p:spPr>
        <p:txBody>
          <a:bodyPr wrap="square" rtlCol="0">
            <a:spAutoFit/>
          </a:bodyPr>
          <a:lstStyle/>
          <a:p>
            <a:pPr algn="ctr"/>
            <a:r>
              <a:rPr lang="it-IT" sz="4400" b="1" dirty="0" smtClean="0">
                <a:solidFill>
                  <a:srgbClr val="FF0000"/>
                </a:solidFill>
              </a:rPr>
              <a:t>MORTE </a:t>
            </a:r>
            <a:r>
              <a:rPr lang="it-IT" sz="4400" b="1" dirty="0" err="1" smtClean="0">
                <a:solidFill>
                  <a:srgbClr val="FF0000"/>
                </a:solidFill>
              </a:rPr>
              <a:t>DI</a:t>
            </a:r>
            <a:r>
              <a:rPr lang="it-IT" sz="4400" b="1" dirty="0" smtClean="0">
                <a:solidFill>
                  <a:srgbClr val="FF0000"/>
                </a:solidFill>
              </a:rPr>
              <a:t> DIO</a:t>
            </a:r>
            <a:endParaRPr lang="it-IT" sz="4400" b="1" dirty="0">
              <a:solidFill>
                <a:srgbClr val="FF0000"/>
              </a:solidFill>
            </a:endParaRPr>
          </a:p>
        </p:txBody>
      </p:sp>
      <p:sp>
        <p:nvSpPr>
          <p:cNvPr id="3" name="CasellaDiTesto 2"/>
          <p:cNvSpPr txBox="1"/>
          <p:nvPr/>
        </p:nvSpPr>
        <p:spPr>
          <a:xfrm>
            <a:off x="642910" y="856357"/>
            <a:ext cx="8064896" cy="6001643"/>
          </a:xfrm>
          <a:prstGeom prst="rect">
            <a:avLst/>
          </a:prstGeom>
          <a:noFill/>
        </p:spPr>
        <p:txBody>
          <a:bodyPr wrap="square" rtlCol="0">
            <a:spAutoFit/>
          </a:bodyPr>
          <a:lstStyle/>
          <a:p>
            <a:pPr algn="just"/>
            <a:r>
              <a:rPr lang="it-IT" sz="2400" dirty="0" smtClean="0"/>
              <a:t>125 [da </a:t>
            </a:r>
            <a:r>
              <a:rPr lang="it-IT" sz="2400" i="1" dirty="0" smtClean="0"/>
              <a:t>La gaia scienza</a:t>
            </a:r>
            <a:r>
              <a:rPr lang="it-IT" sz="2400" dirty="0" smtClean="0"/>
              <a:t>]. </a:t>
            </a:r>
            <a:r>
              <a:rPr lang="it-IT" sz="2400" i="1" dirty="0" smtClean="0"/>
              <a:t>L’uomo folle</a:t>
            </a:r>
            <a:r>
              <a:rPr lang="it-IT" sz="2400" dirty="0" smtClean="0"/>
              <a:t>. – Avete sentito di quel </a:t>
            </a:r>
            <a:r>
              <a:rPr lang="it-IT" sz="2400" b="1" dirty="0" smtClean="0"/>
              <a:t>folle</a:t>
            </a:r>
            <a:r>
              <a:rPr lang="it-IT" sz="2400" dirty="0" smtClean="0"/>
              <a:t> uomo [</a:t>
            </a:r>
            <a:r>
              <a:rPr lang="it-IT" sz="2400" i="1" dirty="0" smtClean="0"/>
              <a:t>il </a:t>
            </a:r>
            <a:r>
              <a:rPr lang="it-IT" sz="2400" i="1" dirty="0" smtClean="0"/>
              <a:t>filosofo-profeta; folle, colui che è fuori dalla massa</a:t>
            </a:r>
            <a:r>
              <a:rPr lang="it-IT" sz="2400" dirty="0" smtClean="0"/>
              <a:t>] </a:t>
            </a:r>
            <a:r>
              <a:rPr lang="it-IT" sz="2400" dirty="0" smtClean="0"/>
              <a:t>che accese una lanterna alla chiara luce del mattino, corse al mercato </a:t>
            </a:r>
            <a:r>
              <a:rPr lang="it-IT" sz="2400" dirty="0" smtClean="0"/>
              <a:t>[</a:t>
            </a:r>
            <a:r>
              <a:rPr lang="it-IT" sz="2400" i="1" dirty="0" smtClean="0"/>
              <a:t>rappresenta la massa raccolta</a:t>
            </a:r>
            <a:r>
              <a:rPr lang="it-IT" sz="2400" dirty="0" smtClean="0"/>
              <a:t>] e </a:t>
            </a:r>
            <a:r>
              <a:rPr lang="it-IT" sz="2400" dirty="0" smtClean="0"/>
              <a:t>si mise a gridare incessantemente: “Cerco Dio! Cerco Dio!”. E poiché proprio là si trovavano raccolti molti di quelli che non credevano in Dio, suscitò grandi </a:t>
            </a:r>
            <a:r>
              <a:rPr lang="it-IT" sz="2400" b="1" dirty="0" smtClean="0"/>
              <a:t>risa</a:t>
            </a:r>
            <a:r>
              <a:rPr lang="it-IT" sz="2400" dirty="0" smtClean="0"/>
              <a:t> [</a:t>
            </a:r>
            <a:r>
              <a:rPr lang="it-IT" sz="2400" i="1" dirty="0" smtClean="0"/>
              <a:t>ateismo ottimistico dei filosofi </a:t>
            </a:r>
            <a:r>
              <a:rPr lang="it-IT" sz="2400" i="1" dirty="0" smtClean="0"/>
              <a:t>dell’Ottocento, che prendono la morte di Dio come una notizia qualsiasi, leggera</a:t>
            </a:r>
            <a:r>
              <a:rPr lang="it-IT" sz="2400" dirty="0" smtClean="0"/>
              <a:t>]. </a:t>
            </a:r>
            <a:r>
              <a:rPr lang="it-IT" sz="2400" dirty="0" smtClean="0"/>
              <a:t>“È forse perduto?” disse uno. “Si è perduto come un bambino?” fece un altro. “Oppure sta ben nascosto? Ha paura di noi? Si è imbarcato? È emigrato?” – gridavano e ridevano in una gran confusione. Il folle uomo balzò in mezzo a loro e li trapassò con i suoi sguardi: “Dove se n’è andato Dio? – gridò – ve lo voglio dire! Siamo stati noi ad ucciderlo: voi e io! Siamo noi tutti i suoi assassini! Ma come abbiamo fatto questo? </a:t>
            </a:r>
            <a:endParaRPr lang="it-IT"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332656"/>
            <a:ext cx="8496944" cy="6001643"/>
          </a:xfrm>
          <a:prstGeom prst="rect">
            <a:avLst/>
          </a:prstGeom>
          <a:noFill/>
        </p:spPr>
        <p:txBody>
          <a:bodyPr wrap="square" rtlCol="0">
            <a:spAutoFit/>
          </a:bodyPr>
          <a:lstStyle/>
          <a:p>
            <a:pPr algn="just"/>
            <a:r>
              <a:rPr lang="it-IT" sz="2400" dirty="0" smtClean="0"/>
              <a:t>Come potemmo </a:t>
            </a:r>
            <a:r>
              <a:rPr lang="it-IT" sz="2400" b="1" dirty="0" smtClean="0"/>
              <a:t>vuotare il mare </a:t>
            </a:r>
            <a:r>
              <a:rPr lang="it-IT" sz="2400" dirty="0" smtClean="0"/>
              <a:t>bevendolo fino all’ultima goccia? Chi ci dètte la spugna per strusciar via </a:t>
            </a:r>
            <a:r>
              <a:rPr lang="it-IT" sz="2400" b="1" dirty="0" smtClean="0"/>
              <a:t>l’intero orizzonte</a:t>
            </a:r>
            <a:r>
              <a:rPr lang="it-IT" sz="2400" dirty="0" smtClean="0"/>
              <a:t>? Che mai facemmo, a sciogliere questa terra dalla catena del suo </a:t>
            </a:r>
            <a:r>
              <a:rPr lang="it-IT" sz="2400" b="1" dirty="0" smtClean="0"/>
              <a:t>sole</a:t>
            </a:r>
            <a:r>
              <a:rPr lang="it-IT" sz="2400" dirty="0" smtClean="0"/>
              <a:t>? [</a:t>
            </a:r>
            <a:r>
              <a:rPr lang="it-IT" sz="2400" i="1" dirty="0" smtClean="0"/>
              <a:t>carattere arduo e sovrumano dell’uccisione di Dio</a:t>
            </a:r>
            <a:r>
              <a:rPr lang="it-IT" sz="2400" dirty="0" smtClean="0"/>
              <a:t>] Dov’è che si muove ora? Dov’è che ci moviamo noi? Via da tutti i soli? </a:t>
            </a:r>
            <a:r>
              <a:rPr lang="it-IT" sz="2400" b="1" dirty="0" smtClean="0"/>
              <a:t>Non è il nostro un eterno precipitare? E all’indietro, di fianco, in avanti, da tutti i lati? Esiste ancora un alto e un basso? Non stiamo forse vagando come attraverso un infinito nulla?</a:t>
            </a:r>
            <a:r>
              <a:rPr lang="it-IT" sz="2400" dirty="0" smtClean="0"/>
              <a:t> Non alita su di noi lo spazio vuoto? [</a:t>
            </a:r>
            <a:r>
              <a:rPr lang="it-IT" sz="2400" i="1" dirty="0" smtClean="0"/>
              <a:t>senso di vertigine e smarrimento che segue allo svanire di ogni punto di riferimento</a:t>
            </a:r>
            <a:r>
              <a:rPr lang="it-IT" sz="2400" dirty="0" smtClean="0"/>
              <a:t>] Non si è fatto più freddo? Non seguita a venire notte, sempre più notte? Non dobbiamo accendere lanterne la mattina? Dello strepito che fanno i becchini mentre seppelliscono Dio, non udiamo dunque nulla? Non fiutiamo ancora il lezzo della divina putrefazione? Anche gli dèi si decompongono! Dio è morto! Dio resta morto! E noi lo abbiamo ucciso! Come ci consoleremo noi, gli assassini di tutti gli assassini? </a:t>
            </a:r>
            <a:endParaRPr lang="it-IT"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404664"/>
            <a:ext cx="8496944" cy="6001643"/>
          </a:xfrm>
          <a:prstGeom prst="rect">
            <a:avLst/>
          </a:prstGeom>
          <a:noFill/>
        </p:spPr>
        <p:txBody>
          <a:bodyPr wrap="square" rtlCol="0">
            <a:spAutoFit/>
          </a:bodyPr>
          <a:lstStyle/>
          <a:p>
            <a:pPr algn="just"/>
            <a:r>
              <a:rPr lang="it-IT" sz="2400" dirty="0" smtClean="0"/>
              <a:t>Quanto di più sacro e di più possente il mondo possedeva fino ad oggi, si è dissanguato sotto i nostri coltelli; chi detergerà da noi questo sangue? Con quale acqua potremmo noi lavarci? Quali riti </a:t>
            </a:r>
            <a:r>
              <a:rPr lang="it-IT" sz="2400" dirty="0" err="1" smtClean="0"/>
              <a:t>espiatòri</a:t>
            </a:r>
            <a:r>
              <a:rPr lang="it-IT" sz="2400" dirty="0" smtClean="0"/>
              <a:t>, quali giochi sacri dovremo noi inventare? </a:t>
            </a:r>
            <a:r>
              <a:rPr lang="it-IT" sz="2400" b="1" dirty="0" smtClean="0"/>
              <a:t>Non è troppo grande, per noi, la grandezza di questa azione? Non dobbiamo noi stessi diventare dèi, per apparire almeno degni di essa? </a:t>
            </a:r>
            <a:r>
              <a:rPr lang="it-IT" sz="2400" dirty="0" smtClean="0"/>
              <a:t>[</a:t>
            </a:r>
            <a:r>
              <a:rPr lang="it-IT" sz="2400" i="1" dirty="0" smtClean="0"/>
              <a:t>l’uomo, per reggere la morte di Dio, deve farsi superuomo</a:t>
            </a:r>
            <a:r>
              <a:rPr lang="it-IT" sz="2400" dirty="0" smtClean="0"/>
              <a:t>] Non ci fu mai un’azione più grande: tutti coloro che verranno dopo di noi apparterranno, in virtù di questa azione, ad una storia più alta di quanto mai siano state tutte le storie fino ad oggi!”. A questo punto il folle uomo tacque, e rivolse di nuovo lo sguardo sui suoi ascoltatori: anch’essi tacevano e lo guardavano stupiti. Finalmente gettò a terra la sua lanterna che andò in frantumi e si spense. “</a:t>
            </a:r>
            <a:r>
              <a:rPr lang="it-IT" sz="2400" b="1" dirty="0" smtClean="0"/>
              <a:t>Vengo troppo presto </a:t>
            </a:r>
            <a:r>
              <a:rPr lang="it-IT" sz="2400" dirty="0" smtClean="0"/>
              <a:t>– proseguì – non è ancora il mio tempo. [</a:t>
            </a:r>
            <a:r>
              <a:rPr lang="it-IT" sz="2400" i="1" dirty="0" smtClean="0"/>
              <a:t>la coscienza della morte di Dio non si è ancora concretizzata in un fatto di massa</a:t>
            </a:r>
            <a:r>
              <a:rPr lang="it-IT" sz="2400" dirty="0" smtClean="0"/>
              <a:t>, </a:t>
            </a:r>
            <a:r>
              <a:rPr lang="it-IT" sz="2400" i="1" dirty="0" smtClean="0"/>
              <a:t>anche se ciò succederà in futuro</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476672"/>
            <a:ext cx="8496944" cy="4524315"/>
          </a:xfrm>
          <a:prstGeom prst="rect">
            <a:avLst/>
          </a:prstGeom>
          <a:noFill/>
        </p:spPr>
        <p:txBody>
          <a:bodyPr wrap="square" rtlCol="0">
            <a:spAutoFit/>
          </a:bodyPr>
          <a:lstStyle/>
          <a:p>
            <a:r>
              <a:rPr lang="it-IT" sz="2400" dirty="0" smtClean="0"/>
              <a:t>Questo enorme avvenimento è ancora per strada e sta facendo il suo cammino: non è ancora arrivato fino alle orecchie degli uomini. Fulmine e tuono vogliono tempo, il lume delle costellazioni vuole tempo, le azioni vogliono tempo, anche dopo essere state compiute, perché siano vedute e ascoltate. Quest’azione è ancora sempre più lontana da loro delle più lontane costellazioni: eppure son loro che l’hanno compiuta!”. Si racconta ancora che l’uomo folle abbia fatto irruzione, quello stesso giorno, in diverse chiese e quivi abbia intonato il suo </a:t>
            </a:r>
            <a:r>
              <a:rPr lang="it-IT" sz="2400" i="1" dirty="0" smtClean="0"/>
              <a:t>Requiem </a:t>
            </a:r>
            <a:r>
              <a:rPr lang="it-IT" sz="2400" i="1" dirty="0" err="1" smtClean="0"/>
              <a:t>aeternam</a:t>
            </a:r>
            <a:r>
              <a:rPr lang="it-IT" sz="2400" i="1" dirty="0" smtClean="0"/>
              <a:t> </a:t>
            </a:r>
            <a:r>
              <a:rPr lang="it-IT" sz="2400" i="1" dirty="0" err="1" smtClean="0"/>
              <a:t>Deo</a:t>
            </a:r>
            <a:r>
              <a:rPr lang="it-IT" sz="2400" dirty="0" smtClean="0"/>
              <a:t>. Cacciatone fuori e interrogato, si dice che si fosse limitato a rispondere invariabilmente in questo modo: “Che altro sono ancora queste chiese, se non le fosse e i sepolcri di Dio?”</a:t>
            </a:r>
            <a:endParaRPr lang="it-IT"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467544" y="1340768"/>
            <a:ext cx="8424936" cy="4832092"/>
          </a:xfrm>
          <a:prstGeom prst="rect">
            <a:avLst/>
          </a:prstGeom>
          <a:noFill/>
        </p:spPr>
        <p:txBody>
          <a:bodyPr wrap="square" rtlCol="0">
            <a:spAutoFit/>
          </a:bodyPr>
          <a:lstStyle/>
          <a:p>
            <a:pPr algn="just"/>
            <a:r>
              <a:rPr lang="it-IT" sz="2800" dirty="0" smtClean="0">
                <a:solidFill>
                  <a:srgbClr val="FF0000"/>
                </a:solidFill>
              </a:rPr>
              <a:t>1844</a:t>
            </a:r>
            <a:r>
              <a:rPr lang="it-IT" sz="2800" dirty="0" smtClean="0"/>
              <a:t> (15 ottobre): nasce a </a:t>
            </a:r>
            <a:r>
              <a:rPr lang="it-IT" sz="2800" b="1" dirty="0" err="1" smtClean="0"/>
              <a:t>Rocken</a:t>
            </a:r>
            <a:r>
              <a:rPr lang="it-IT" sz="2800" dirty="0" smtClean="0"/>
              <a:t>, presso Lipsia.</a:t>
            </a:r>
          </a:p>
          <a:p>
            <a:pPr algn="just"/>
            <a:r>
              <a:rPr lang="it-IT" sz="2800" dirty="0" smtClean="0">
                <a:solidFill>
                  <a:srgbClr val="FF0000"/>
                </a:solidFill>
              </a:rPr>
              <a:t>1849</a:t>
            </a:r>
            <a:r>
              <a:rPr lang="it-IT" sz="2800" dirty="0" smtClean="0"/>
              <a:t>: muore il padre (tumore al cervello).</a:t>
            </a:r>
          </a:p>
          <a:p>
            <a:pPr algn="just"/>
            <a:r>
              <a:rPr lang="it-IT" sz="2800" dirty="0" smtClean="0"/>
              <a:t>È l’unico maschio (il fratellino muore) in una famiglia di sole donne, tra cui la </a:t>
            </a:r>
            <a:r>
              <a:rPr lang="it-IT" sz="2800" b="1" dirty="0" smtClean="0"/>
              <a:t>sorella Elisabeth</a:t>
            </a:r>
            <a:r>
              <a:rPr lang="it-IT" sz="2800" dirty="0" smtClean="0"/>
              <a:t>.</a:t>
            </a:r>
          </a:p>
          <a:p>
            <a:pPr algn="just"/>
            <a:r>
              <a:rPr lang="it-IT" sz="2800" dirty="0" smtClean="0"/>
              <a:t>Già da bambino è piuttosto </a:t>
            </a:r>
            <a:r>
              <a:rPr lang="it-IT" sz="2800" b="1" dirty="0" smtClean="0"/>
              <a:t>taciturno, mite e isolato</a:t>
            </a:r>
            <a:r>
              <a:rPr lang="it-IT" sz="2800" dirty="0" smtClean="0"/>
              <a:t>: educatissimo, delicato di sentimenti, vulnerabile (“Assurdamente presto, a sette anni, io sapevo già che una parola umana non mi avrebbe mai raggiunto”, </a:t>
            </a:r>
            <a:r>
              <a:rPr lang="it-IT" sz="2800" i="1" dirty="0" smtClean="0"/>
              <a:t>Ecce homo</a:t>
            </a:r>
            <a:r>
              <a:rPr lang="it-IT" sz="2800" dirty="0" smtClean="0"/>
              <a:t>).</a:t>
            </a:r>
          </a:p>
          <a:p>
            <a:pPr algn="just"/>
            <a:r>
              <a:rPr lang="it-IT" sz="2800" dirty="0" smtClean="0"/>
              <a:t>Nel </a:t>
            </a:r>
            <a:r>
              <a:rPr lang="it-IT" sz="2800" dirty="0" smtClean="0">
                <a:solidFill>
                  <a:srgbClr val="FF0000"/>
                </a:solidFill>
              </a:rPr>
              <a:t>1856</a:t>
            </a:r>
            <a:r>
              <a:rPr lang="it-IT" sz="2800" dirty="0" smtClean="0"/>
              <a:t> soffre per la prima volta di fortissimi </a:t>
            </a:r>
            <a:r>
              <a:rPr lang="it-IT" sz="2800" b="1" dirty="0" smtClean="0"/>
              <a:t>dolori alla testa</a:t>
            </a:r>
            <a:r>
              <a:rPr lang="it-IT" sz="2800" dirty="0" smtClean="0"/>
              <a:t> (lascia il ginnasio per un semestre).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COSÌ PARLÒ ZARATHUSTRA</a:t>
            </a:r>
            <a:endParaRPr lang="it-IT" sz="4400" b="1" dirty="0">
              <a:solidFill>
                <a:srgbClr val="FF0000"/>
              </a:solidFill>
            </a:endParaRPr>
          </a:p>
        </p:txBody>
      </p:sp>
      <p:sp>
        <p:nvSpPr>
          <p:cNvPr id="3" name="CasellaDiTesto 2"/>
          <p:cNvSpPr txBox="1"/>
          <p:nvPr/>
        </p:nvSpPr>
        <p:spPr>
          <a:xfrm>
            <a:off x="251520" y="1484784"/>
            <a:ext cx="6768752" cy="3108543"/>
          </a:xfrm>
          <a:prstGeom prst="rect">
            <a:avLst/>
          </a:prstGeom>
          <a:noFill/>
        </p:spPr>
        <p:txBody>
          <a:bodyPr wrap="square" rtlCol="0">
            <a:spAutoFit/>
          </a:bodyPr>
          <a:lstStyle/>
          <a:p>
            <a:r>
              <a:rPr lang="it-IT" sz="2800" b="1" dirty="0" smtClean="0"/>
              <a:t>PROSA POETICA </a:t>
            </a:r>
            <a:r>
              <a:rPr lang="it-IT" sz="2800" dirty="0" smtClean="0">
                <a:sym typeface="Wingdings" pitchFamily="2" charset="2"/>
              </a:rPr>
              <a:t> uso di </a:t>
            </a:r>
            <a:r>
              <a:rPr lang="it-IT" sz="2800" b="1" dirty="0" smtClean="0">
                <a:sym typeface="Wingdings" pitchFamily="2" charset="2"/>
              </a:rPr>
              <a:t>simboli</a:t>
            </a:r>
            <a:r>
              <a:rPr lang="it-IT" sz="2800" dirty="0" smtClean="0">
                <a:sym typeface="Wingdings" pitchFamily="2" charset="2"/>
              </a:rPr>
              <a:t> e metafore</a:t>
            </a:r>
          </a:p>
          <a:p>
            <a:endParaRPr lang="it-IT" sz="2800" dirty="0" smtClean="0">
              <a:sym typeface="Wingdings" pitchFamily="2" charset="2"/>
            </a:endParaRPr>
          </a:p>
          <a:p>
            <a:pPr algn="just"/>
            <a:r>
              <a:rPr lang="it-IT" sz="2800" b="1" dirty="0" err="1" smtClean="0">
                <a:solidFill>
                  <a:srgbClr val="FF0000"/>
                </a:solidFill>
              </a:rPr>
              <a:t>Zarathustra</a:t>
            </a:r>
            <a:r>
              <a:rPr lang="it-IT" sz="2800" dirty="0" smtClean="0"/>
              <a:t>, storicamente </a:t>
            </a:r>
            <a:r>
              <a:rPr lang="it-IT" sz="2800" i="1" dirty="0" smtClean="0"/>
              <a:t>profeta iranico </a:t>
            </a:r>
            <a:r>
              <a:rPr lang="it-IT" sz="2800" dirty="0" smtClean="0"/>
              <a:t>vissuto prima di Cristo </a:t>
            </a:r>
            <a:r>
              <a:rPr lang="it-IT" sz="2800" dirty="0" smtClean="0">
                <a:sym typeface="Wingdings" pitchFamily="2" charset="2"/>
              </a:rPr>
              <a:t></a:t>
            </a:r>
            <a:r>
              <a:rPr lang="it-IT" sz="2800" dirty="0" smtClean="0"/>
              <a:t> nell’opera di N., non è un superuomo, ma </a:t>
            </a:r>
            <a:r>
              <a:rPr lang="it-IT" sz="2800" b="1" dirty="0" smtClean="0"/>
              <a:t>IL PROFETA DEL SUPERUOMO</a:t>
            </a:r>
            <a:r>
              <a:rPr lang="it-IT" sz="2800" dirty="0" smtClean="0"/>
              <a:t>, colui che </a:t>
            </a:r>
            <a:r>
              <a:rPr lang="it-IT" sz="2800" i="1" dirty="0" smtClean="0"/>
              <a:t>annuncia</a:t>
            </a:r>
            <a:r>
              <a:rPr lang="it-IT" sz="2800" dirty="0" smtClean="0"/>
              <a:t> agli uomini l’avvento del superuomo</a:t>
            </a:r>
            <a:endParaRPr lang="it-IT" sz="2800" dirty="0"/>
          </a:p>
        </p:txBody>
      </p:sp>
      <p:sp>
        <p:nvSpPr>
          <p:cNvPr id="4" name="Rettangolo 3"/>
          <p:cNvSpPr/>
          <p:nvPr/>
        </p:nvSpPr>
        <p:spPr>
          <a:xfrm>
            <a:off x="395536" y="4941168"/>
            <a:ext cx="8208912" cy="1631216"/>
          </a:xfrm>
          <a:prstGeom prst="rect">
            <a:avLst/>
          </a:prstGeom>
        </p:spPr>
        <p:txBody>
          <a:bodyPr wrap="square">
            <a:spAutoFit/>
          </a:bodyPr>
          <a:lstStyle/>
          <a:p>
            <a:pPr algn="just"/>
            <a:r>
              <a:rPr lang="it-IT" sz="2000" dirty="0" smtClean="0"/>
              <a:t>Alla folla raccolta sulla piazza del mercato </a:t>
            </a:r>
            <a:r>
              <a:rPr lang="it-IT" sz="2000" dirty="0" err="1" smtClean="0"/>
              <a:t>Zarathustra</a:t>
            </a:r>
            <a:r>
              <a:rPr lang="it-IT" sz="2000" dirty="0" smtClean="0"/>
              <a:t> dice: “Io vi insegno il superuomo. L’uomo è qualcosa che deve essere superato. [...] Tutti gli esseri hanno creato qualcosa al di sopra di sé: e voi volete [...] retrocedere alla bestia piuttosto che superare l’uomo? [...] L’uomo è un cavo teso tra la bestia e il superuomo”.</a:t>
            </a:r>
            <a:endParaRPr lang="it-IT" sz="2000" dirty="0"/>
          </a:p>
        </p:txBody>
      </p:sp>
      <p:pic>
        <p:nvPicPr>
          <p:cNvPr id="20482" name="Picture 2" descr="Risultati immagini per zarathustra"/>
          <p:cNvPicPr>
            <a:picLocks noChangeAspect="1" noChangeArrowheads="1"/>
          </p:cNvPicPr>
          <p:nvPr/>
        </p:nvPicPr>
        <p:blipFill>
          <a:blip r:embed="rId2" cstate="print"/>
          <a:srcRect l="13669" r="17599" b="6466"/>
          <a:stretch>
            <a:fillRect/>
          </a:stretch>
        </p:blipFill>
        <p:spPr bwMode="auto">
          <a:xfrm>
            <a:off x="7020272" y="1700808"/>
            <a:ext cx="1872208" cy="2448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Risultati immagini per certezza"/>
          <p:cNvPicPr>
            <a:picLocks noChangeAspect="1" noChangeArrowheads="1"/>
          </p:cNvPicPr>
          <p:nvPr/>
        </p:nvPicPr>
        <p:blipFill>
          <a:blip r:embed="rId2" cstate="print"/>
          <a:srcRect l="10803" r="11779"/>
          <a:stretch>
            <a:fillRect/>
          </a:stretch>
        </p:blipFill>
        <p:spPr bwMode="auto">
          <a:xfrm>
            <a:off x="6804248" y="3717032"/>
            <a:ext cx="2016224" cy="1691656"/>
          </a:xfrm>
          <a:prstGeom prst="rect">
            <a:avLst/>
          </a:prstGeom>
          <a:ln>
            <a:noFill/>
          </a:ln>
          <a:effectLst>
            <a:softEdge rad="112500"/>
          </a:effectLst>
        </p:spPr>
      </p:pic>
      <p:pic>
        <p:nvPicPr>
          <p:cNvPr id="75780" name="Picture 4" descr="Risultati immagini per uomo cavo teso"/>
          <p:cNvPicPr>
            <a:picLocks noChangeAspect="1" noChangeArrowheads="1"/>
          </p:cNvPicPr>
          <p:nvPr/>
        </p:nvPicPr>
        <p:blipFill>
          <a:blip r:embed="rId3" cstate="print"/>
          <a:srcRect l="21735" t="5670" r="16841" b="9281"/>
          <a:stretch>
            <a:fillRect/>
          </a:stretch>
        </p:blipFill>
        <p:spPr bwMode="auto">
          <a:xfrm>
            <a:off x="2771800" y="1772816"/>
            <a:ext cx="4032448" cy="2791695"/>
          </a:xfrm>
          <a:prstGeom prst="rect">
            <a:avLst/>
          </a:prstGeom>
          <a:ln>
            <a:noFill/>
          </a:ln>
          <a:effectLst>
            <a:softEdge rad="112500"/>
          </a:effectLst>
        </p:spPr>
      </p:pic>
      <p:pic>
        <p:nvPicPr>
          <p:cNvPr id="75782" name="Picture 6" descr="Immagine correlata"/>
          <p:cNvPicPr>
            <a:picLocks noChangeAspect="1" noChangeArrowheads="1"/>
          </p:cNvPicPr>
          <p:nvPr/>
        </p:nvPicPr>
        <p:blipFill>
          <a:blip r:embed="rId4" cstate="print"/>
          <a:srcRect t="6602" b="8728"/>
          <a:stretch>
            <a:fillRect/>
          </a:stretch>
        </p:blipFill>
        <p:spPr bwMode="auto">
          <a:xfrm>
            <a:off x="179512" y="1340768"/>
            <a:ext cx="2553891" cy="2808312"/>
          </a:xfrm>
          <a:prstGeom prst="rect">
            <a:avLst/>
          </a:prstGeom>
          <a:ln>
            <a:noFill/>
          </a:ln>
          <a:effectLst>
            <a:softEdge rad="112500"/>
          </a:effectLst>
        </p:spPr>
      </p:pic>
      <p:sp>
        <p:nvSpPr>
          <p:cNvPr id="5" name="Rettangolo 4"/>
          <p:cNvSpPr/>
          <p:nvPr/>
        </p:nvSpPr>
        <p:spPr>
          <a:xfrm>
            <a:off x="2051720" y="404664"/>
            <a:ext cx="6696744" cy="461665"/>
          </a:xfrm>
          <a:prstGeom prst="rect">
            <a:avLst/>
          </a:prstGeom>
        </p:spPr>
        <p:txBody>
          <a:bodyPr wrap="square">
            <a:spAutoFit/>
          </a:bodyPr>
          <a:lstStyle/>
          <a:p>
            <a:r>
              <a:rPr lang="it-IT" sz="2400" i="1" dirty="0" smtClean="0"/>
              <a:t>L’uomo è un cavo teso tra la bestia e il superuomo</a:t>
            </a:r>
            <a:endParaRPr lang="it-IT" sz="2400"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SUPERUOMO</a:t>
            </a:r>
            <a:endParaRPr lang="it-IT" sz="4400" b="1" dirty="0">
              <a:solidFill>
                <a:srgbClr val="FF0000"/>
              </a:solidFill>
            </a:endParaRPr>
          </a:p>
        </p:txBody>
      </p:sp>
      <p:sp>
        <p:nvSpPr>
          <p:cNvPr id="3" name="CasellaDiTesto 2"/>
          <p:cNvSpPr txBox="1"/>
          <p:nvPr/>
        </p:nvSpPr>
        <p:spPr>
          <a:xfrm>
            <a:off x="357158" y="1643050"/>
            <a:ext cx="8424936" cy="5016758"/>
          </a:xfrm>
          <a:prstGeom prst="rect">
            <a:avLst/>
          </a:prstGeom>
          <a:noFill/>
        </p:spPr>
        <p:txBody>
          <a:bodyPr wrap="square" rtlCol="0">
            <a:spAutoFit/>
          </a:bodyPr>
          <a:lstStyle/>
          <a:p>
            <a:pPr lvl="0" algn="just">
              <a:buFont typeface="Arial" pitchFamily="34" charset="0"/>
              <a:buChar char="•"/>
            </a:pPr>
            <a:r>
              <a:rPr lang="it-IT" sz="3200" dirty="0" smtClean="0"/>
              <a:t> Accetta la dimensione </a:t>
            </a:r>
            <a:r>
              <a:rPr lang="it-IT" sz="3200" b="1" dirty="0" smtClean="0"/>
              <a:t>tragica e dionisiaca</a:t>
            </a:r>
            <a:r>
              <a:rPr lang="it-IT" sz="3200" dirty="0" smtClean="0"/>
              <a:t> della vita</a:t>
            </a:r>
          </a:p>
          <a:p>
            <a:pPr lvl="0" algn="just">
              <a:buFont typeface="Arial" pitchFamily="34" charset="0"/>
              <a:buChar char="•"/>
            </a:pPr>
            <a:r>
              <a:rPr lang="it-IT" sz="3200" dirty="0" smtClean="0"/>
              <a:t> È colui che “dice sì” – con entusiasmo – alla vita (</a:t>
            </a:r>
            <a:r>
              <a:rPr lang="it-IT" sz="3200" b="1" dirty="0" smtClean="0"/>
              <a:t>amor fati</a:t>
            </a:r>
            <a:r>
              <a:rPr lang="it-IT" sz="3200" dirty="0" smtClean="0"/>
              <a:t>)</a:t>
            </a:r>
          </a:p>
          <a:p>
            <a:pPr algn="just">
              <a:buFont typeface="Arial" pitchFamily="34" charset="0"/>
              <a:buChar char="•"/>
            </a:pPr>
            <a:r>
              <a:rPr lang="it-IT" sz="3200" b="1" dirty="0" smtClean="0"/>
              <a:t> Rifiuta ogni aldilà </a:t>
            </a:r>
            <a:r>
              <a:rPr lang="it-IT" sz="3200" dirty="0" smtClean="0"/>
              <a:t>e</a:t>
            </a:r>
            <a:r>
              <a:rPr lang="it-IT" sz="3200" b="1" dirty="0" smtClean="0"/>
              <a:t> accetta</a:t>
            </a:r>
            <a:r>
              <a:rPr lang="it-IT" sz="3200" dirty="0" smtClean="0"/>
              <a:t> la propria</a:t>
            </a:r>
            <a:r>
              <a:rPr lang="it-IT" sz="3200" b="1" dirty="0" smtClean="0"/>
              <a:t> “naturalità”</a:t>
            </a:r>
            <a:r>
              <a:rPr lang="it-IT" sz="3200" dirty="0" smtClean="0"/>
              <a:t>: sa che il suo unico luogo è la terra, e sa che l’uomo è essenzialmente </a:t>
            </a:r>
            <a:r>
              <a:rPr lang="it-IT" sz="3200" b="1" dirty="0" smtClean="0"/>
              <a:t>corpo</a:t>
            </a:r>
            <a:r>
              <a:rPr lang="it-IT" sz="3200" dirty="0" smtClean="0"/>
              <a:t> (l’anima è un’invenzione)</a:t>
            </a:r>
          </a:p>
          <a:p>
            <a:pPr lvl="0" algn="just">
              <a:buFont typeface="Arial" pitchFamily="34" charset="0"/>
              <a:buChar char="•"/>
            </a:pPr>
            <a:r>
              <a:rPr lang="it-IT" sz="3200" dirty="0" smtClean="0"/>
              <a:t> Accetta la “</a:t>
            </a:r>
            <a:r>
              <a:rPr lang="it-IT" sz="3200" b="1" dirty="0" smtClean="0"/>
              <a:t>morte di Dio</a:t>
            </a:r>
            <a:r>
              <a:rPr lang="it-IT" sz="3200" dirty="0" smtClean="0"/>
              <a:t>” e la perdita di tutti i valori e di tutte le certezze</a:t>
            </a:r>
          </a:p>
        </p:txBody>
      </p:sp>
      <p:pic>
        <p:nvPicPr>
          <p:cNvPr id="17410" name="Picture 2" descr="Visualizza immagine di origine"/>
          <p:cNvPicPr>
            <a:picLocks noChangeAspect="1" noChangeArrowheads="1"/>
          </p:cNvPicPr>
          <p:nvPr/>
        </p:nvPicPr>
        <p:blipFill>
          <a:blip r:embed="rId2" cstate="print"/>
          <a:srcRect/>
          <a:stretch>
            <a:fillRect/>
          </a:stretch>
        </p:blipFill>
        <p:spPr bwMode="auto">
          <a:xfrm>
            <a:off x="6500826" y="214290"/>
            <a:ext cx="2524099" cy="132178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SUPERUOMO</a:t>
            </a:r>
            <a:endParaRPr lang="it-IT" sz="4400" b="1" dirty="0">
              <a:solidFill>
                <a:srgbClr val="FF0000"/>
              </a:solidFill>
            </a:endParaRPr>
          </a:p>
        </p:txBody>
      </p:sp>
      <p:sp>
        <p:nvSpPr>
          <p:cNvPr id="3" name="CasellaDiTesto 2"/>
          <p:cNvSpPr txBox="1"/>
          <p:nvPr/>
        </p:nvSpPr>
        <p:spPr>
          <a:xfrm>
            <a:off x="357158" y="1571612"/>
            <a:ext cx="8424936" cy="4524315"/>
          </a:xfrm>
          <a:prstGeom prst="rect">
            <a:avLst/>
          </a:prstGeom>
          <a:noFill/>
        </p:spPr>
        <p:txBody>
          <a:bodyPr wrap="square" rtlCol="0">
            <a:spAutoFit/>
          </a:bodyPr>
          <a:lstStyle/>
          <a:p>
            <a:pPr lvl="0" algn="just">
              <a:buFont typeface="Arial" pitchFamily="34" charset="0"/>
              <a:buChar char="•"/>
            </a:pPr>
            <a:r>
              <a:rPr lang="it-IT" sz="3600" dirty="0" smtClean="0"/>
              <a:t> Accetta l’idea dell’</a:t>
            </a:r>
            <a:r>
              <a:rPr lang="it-IT" sz="3600" b="1" dirty="0" smtClean="0"/>
              <a:t>eterno ritorno</a:t>
            </a:r>
            <a:endParaRPr lang="it-IT" sz="3600" dirty="0" smtClean="0"/>
          </a:p>
          <a:p>
            <a:pPr lvl="0" algn="just">
              <a:buFont typeface="Arial" pitchFamily="34" charset="0"/>
              <a:buChar char="•"/>
            </a:pPr>
            <a:r>
              <a:rPr lang="it-IT" sz="3600" dirty="0" smtClean="0"/>
              <a:t> È colui che </a:t>
            </a:r>
            <a:r>
              <a:rPr lang="it-IT" sz="3600" b="1" dirty="0" smtClean="0"/>
              <a:t>dal nichilismo</a:t>
            </a:r>
            <a:r>
              <a:rPr lang="it-IT" sz="3600" dirty="0" smtClean="0"/>
              <a:t> (dal nulla che nasce dopo che tutti i valori sono stati cancellati) </a:t>
            </a:r>
            <a:r>
              <a:rPr lang="it-IT" sz="3600" b="1" dirty="0" smtClean="0"/>
              <a:t>sa crearsi </a:t>
            </a:r>
            <a:r>
              <a:rPr lang="it-IT" sz="3600" b="1" i="1" dirty="0" smtClean="0"/>
              <a:t>propri</a:t>
            </a:r>
            <a:r>
              <a:rPr lang="it-IT" sz="3600" b="1" dirty="0" smtClean="0"/>
              <a:t> valori</a:t>
            </a:r>
            <a:r>
              <a:rPr lang="it-IT" sz="3600" dirty="0" smtClean="0"/>
              <a:t> (</a:t>
            </a:r>
            <a:r>
              <a:rPr lang="it-IT" sz="3600" b="1" dirty="0" smtClean="0"/>
              <a:t>è spirito creatore</a:t>
            </a:r>
            <a:r>
              <a:rPr lang="it-IT" sz="3600" dirty="0" smtClean="0"/>
              <a:t>).</a:t>
            </a:r>
          </a:p>
          <a:p>
            <a:pPr algn="just">
              <a:buFont typeface="Arial" pitchFamily="34" charset="0"/>
              <a:buChar char="•"/>
            </a:pPr>
            <a:r>
              <a:rPr lang="it-IT" sz="3600" dirty="0" smtClean="0"/>
              <a:t> È l’uomo che ha compreso che tutto è </a:t>
            </a:r>
            <a:r>
              <a:rPr lang="it-IT" sz="3600" b="1" dirty="0" smtClean="0"/>
              <a:t>volontà di potenza</a:t>
            </a:r>
            <a:r>
              <a:rPr lang="it-IT" sz="3600" dirty="0" smtClean="0"/>
              <a:t> ed esercita la propria volontà di potenza</a:t>
            </a:r>
            <a:endParaRPr lang="it-IT" sz="3600" dirty="0"/>
          </a:p>
        </p:txBody>
      </p:sp>
      <p:pic>
        <p:nvPicPr>
          <p:cNvPr id="4" name="Picture 2" descr="Visualizza immagine di origine"/>
          <p:cNvPicPr>
            <a:picLocks noChangeAspect="1" noChangeArrowheads="1"/>
          </p:cNvPicPr>
          <p:nvPr/>
        </p:nvPicPr>
        <p:blipFill>
          <a:blip r:embed="rId2" cstate="print"/>
          <a:srcRect/>
          <a:stretch>
            <a:fillRect/>
          </a:stretch>
        </p:blipFill>
        <p:spPr bwMode="auto">
          <a:xfrm>
            <a:off x="6500826" y="214290"/>
            <a:ext cx="2524099" cy="132178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0034" y="285728"/>
            <a:ext cx="8136904" cy="5324535"/>
          </a:xfrm>
          <a:prstGeom prst="rect">
            <a:avLst/>
          </a:prstGeom>
          <a:noFill/>
        </p:spPr>
        <p:txBody>
          <a:bodyPr wrap="square" rtlCol="0">
            <a:spAutoFit/>
          </a:bodyPr>
          <a:lstStyle/>
          <a:p>
            <a:pPr algn="ctr"/>
            <a:r>
              <a:rPr lang="it-IT" sz="3600" b="1" dirty="0" smtClean="0"/>
              <a:t>TRE FASI </a:t>
            </a:r>
            <a:r>
              <a:rPr lang="it-IT" sz="2800" dirty="0" smtClean="0"/>
              <a:t>per arrivare al superuomo</a:t>
            </a:r>
          </a:p>
          <a:p>
            <a:pPr algn="ctr"/>
            <a:endParaRPr lang="it-IT" sz="2800" dirty="0" smtClean="0"/>
          </a:p>
          <a:p>
            <a:pPr algn="ctr"/>
            <a:endParaRPr lang="it-IT" sz="2800" dirty="0" smtClean="0"/>
          </a:p>
          <a:p>
            <a:pPr algn="ctr"/>
            <a:endParaRPr lang="it-IT" sz="2800" dirty="0" smtClean="0"/>
          </a:p>
          <a:p>
            <a:pPr algn="ctr"/>
            <a:endParaRPr lang="it-IT" sz="2800" dirty="0" smtClean="0"/>
          </a:p>
          <a:p>
            <a:pPr algn="ctr"/>
            <a:endParaRPr lang="it-IT" sz="2800" dirty="0" smtClean="0"/>
          </a:p>
          <a:p>
            <a:pPr algn="ctr"/>
            <a:endParaRPr lang="it-IT" sz="2800" dirty="0" smtClean="0"/>
          </a:p>
          <a:p>
            <a:pPr algn="ctr"/>
            <a:endParaRPr lang="it-IT" sz="2800" dirty="0" smtClean="0"/>
          </a:p>
          <a:p>
            <a:pPr algn="ctr">
              <a:buFontTx/>
              <a:buChar char="-"/>
            </a:pPr>
            <a:r>
              <a:rPr lang="it-IT" sz="2800" dirty="0" smtClean="0"/>
              <a:t> </a:t>
            </a:r>
            <a:r>
              <a:rPr lang="it-IT" sz="3600" dirty="0" smtClean="0">
                <a:solidFill>
                  <a:srgbClr val="FF0000"/>
                </a:solidFill>
                <a:effectLst>
                  <a:outerShdw blurRad="38100" dist="38100" dir="2700000" algn="tl">
                    <a:srgbClr val="000000">
                      <a:alpha val="43137"/>
                    </a:srgbClr>
                  </a:outerShdw>
                </a:effectLst>
              </a:rPr>
              <a:t>CAMMELLO</a:t>
            </a:r>
            <a:endParaRPr lang="it-IT" sz="3600" dirty="0" smtClean="0">
              <a:sym typeface="Wingdings" pitchFamily="2" charset="2"/>
            </a:endParaRPr>
          </a:p>
          <a:p>
            <a:pPr algn="ctr">
              <a:buFontTx/>
              <a:buChar char="-"/>
            </a:pPr>
            <a:r>
              <a:rPr lang="it-IT" sz="3600" dirty="0" smtClean="0">
                <a:sym typeface="Wingdings" pitchFamily="2" charset="2"/>
              </a:rPr>
              <a:t> </a:t>
            </a:r>
            <a:r>
              <a:rPr lang="it-IT" sz="3600" dirty="0" smtClean="0">
                <a:solidFill>
                  <a:srgbClr val="FF0000"/>
                </a:solidFill>
                <a:effectLst>
                  <a:outerShdw blurRad="38100" dist="38100" dir="2700000" algn="tl">
                    <a:srgbClr val="000000">
                      <a:alpha val="43137"/>
                    </a:srgbClr>
                  </a:outerShdw>
                </a:effectLst>
                <a:sym typeface="Wingdings" pitchFamily="2" charset="2"/>
              </a:rPr>
              <a:t>LEONE</a:t>
            </a:r>
            <a:endParaRPr lang="it-IT" sz="3600" dirty="0" smtClean="0">
              <a:sym typeface="Wingdings" pitchFamily="2" charset="2"/>
            </a:endParaRPr>
          </a:p>
          <a:p>
            <a:pPr algn="ctr">
              <a:buFontTx/>
              <a:buChar char="-"/>
            </a:pPr>
            <a:r>
              <a:rPr lang="it-IT" sz="3600" dirty="0" smtClean="0">
                <a:sym typeface="Wingdings" pitchFamily="2" charset="2"/>
              </a:rPr>
              <a:t> </a:t>
            </a:r>
            <a:r>
              <a:rPr lang="it-IT" sz="3600" dirty="0" smtClean="0">
                <a:solidFill>
                  <a:srgbClr val="FF0000"/>
                </a:solidFill>
                <a:effectLst>
                  <a:outerShdw blurRad="38100" dist="38100" dir="2700000" algn="tl">
                    <a:srgbClr val="000000">
                      <a:alpha val="43137"/>
                    </a:srgbClr>
                  </a:outerShdw>
                </a:effectLst>
                <a:sym typeface="Wingdings" pitchFamily="2" charset="2"/>
              </a:rPr>
              <a:t>FANCIULLO</a:t>
            </a:r>
            <a:endParaRPr lang="it-IT" sz="3600" dirty="0"/>
          </a:p>
        </p:txBody>
      </p:sp>
      <p:pic>
        <p:nvPicPr>
          <p:cNvPr id="13314" name="Picture 2" descr="Risultati immagini per cammello leone fanciullo"/>
          <p:cNvPicPr>
            <a:picLocks noChangeAspect="1" noChangeArrowheads="1"/>
          </p:cNvPicPr>
          <p:nvPr/>
        </p:nvPicPr>
        <p:blipFill>
          <a:blip r:embed="rId2" cstate="print"/>
          <a:srcRect/>
          <a:stretch>
            <a:fillRect/>
          </a:stretch>
        </p:blipFill>
        <p:spPr bwMode="auto">
          <a:xfrm>
            <a:off x="2428860" y="1000108"/>
            <a:ext cx="4582816" cy="242889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642918"/>
            <a:ext cx="8136904" cy="5509200"/>
          </a:xfrm>
          <a:prstGeom prst="rect">
            <a:avLst/>
          </a:prstGeom>
          <a:noFill/>
        </p:spPr>
        <p:txBody>
          <a:bodyPr wrap="square" rtlCol="0">
            <a:spAutoFit/>
          </a:bodyPr>
          <a:lstStyle/>
          <a:p>
            <a:pPr algn="just">
              <a:buFontTx/>
              <a:buChar char="-"/>
            </a:pPr>
            <a:r>
              <a:rPr lang="it-IT" sz="2800" dirty="0" smtClean="0"/>
              <a:t> </a:t>
            </a:r>
            <a:r>
              <a:rPr lang="it-IT" sz="3200" dirty="0" smtClean="0">
                <a:solidFill>
                  <a:srgbClr val="FF0000"/>
                </a:solidFill>
                <a:effectLst>
                  <a:outerShdw blurRad="38100" dist="38100" dir="2700000" algn="tl">
                    <a:srgbClr val="000000">
                      <a:alpha val="43137"/>
                    </a:srgbClr>
                  </a:outerShdw>
                </a:effectLst>
              </a:rPr>
              <a:t>CAMMELLO</a:t>
            </a:r>
            <a:r>
              <a:rPr lang="it-IT" sz="3200" dirty="0" smtClean="0"/>
              <a:t>: piega le ginocchia e si fa caricare </a:t>
            </a:r>
          </a:p>
          <a:p>
            <a:pPr algn="just">
              <a:buFontTx/>
              <a:buChar char="-"/>
            </a:pPr>
            <a:endParaRPr lang="it-IT" sz="3200" dirty="0" smtClean="0">
              <a:sym typeface="Wingdings" pitchFamily="2" charset="2"/>
            </a:endParaRPr>
          </a:p>
          <a:p>
            <a:pPr algn="just">
              <a:buFontTx/>
              <a:buChar char="-"/>
            </a:pPr>
            <a:r>
              <a:rPr lang="it-IT" sz="3200" dirty="0" smtClean="0">
                <a:sym typeface="Wingdings" pitchFamily="2" charset="2"/>
              </a:rPr>
              <a:t> </a:t>
            </a:r>
            <a:r>
              <a:rPr lang="it-IT" sz="3200" dirty="0" smtClean="0">
                <a:solidFill>
                  <a:srgbClr val="FF0000"/>
                </a:solidFill>
                <a:effectLst>
                  <a:outerShdw blurRad="38100" dist="38100" dir="2700000" algn="tl">
                    <a:srgbClr val="000000">
                      <a:alpha val="43137"/>
                    </a:srgbClr>
                  </a:outerShdw>
                </a:effectLst>
                <a:sym typeface="Wingdings" pitchFamily="2" charset="2"/>
              </a:rPr>
              <a:t>LEONE</a:t>
            </a:r>
            <a:r>
              <a:rPr lang="it-IT" sz="3200" dirty="0" smtClean="0">
                <a:effectLst>
                  <a:outerShdw blurRad="38100" dist="38100" dir="2700000" algn="tl">
                    <a:srgbClr val="000000">
                      <a:alpha val="43137"/>
                    </a:srgbClr>
                  </a:outerShdw>
                </a:effectLst>
                <a:sym typeface="Wingdings" pitchFamily="2" charset="2"/>
              </a:rPr>
              <a:t> </a:t>
            </a:r>
            <a:r>
              <a:rPr lang="it-IT" sz="3200" dirty="0" smtClean="0">
                <a:sym typeface="Wingdings" pitchFamily="2" charset="2"/>
              </a:rPr>
              <a:t>(“</a:t>
            </a:r>
            <a:r>
              <a:rPr lang="it-IT" sz="3200" b="1" dirty="0" smtClean="0">
                <a:sym typeface="Wingdings" pitchFamily="2" charset="2"/>
              </a:rPr>
              <a:t>io voglio</a:t>
            </a:r>
            <a:r>
              <a:rPr lang="it-IT" sz="3200" dirty="0" smtClean="0">
                <a:sym typeface="Wingdings" pitchFamily="2" charset="2"/>
              </a:rPr>
              <a:t>”): si libera dalle catene con un atto di volontà (elimina quelle “certezze” illusorie di cui era carico, lotta con il grande drago – il “tu devi”)</a:t>
            </a:r>
          </a:p>
          <a:p>
            <a:pPr algn="just"/>
            <a:endParaRPr lang="it-IT" sz="3200" dirty="0" smtClean="0">
              <a:sym typeface="Wingdings" pitchFamily="2" charset="2"/>
            </a:endParaRPr>
          </a:p>
          <a:p>
            <a:pPr algn="just">
              <a:buFontTx/>
              <a:buChar char="-"/>
            </a:pPr>
            <a:r>
              <a:rPr lang="it-IT" sz="3200" dirty="0" smtClean="0">
                <a:sym typeface="Wingdings" pitchFamily="2" charset="2"/>
              </a:rPr>
              <a:t> </a:t>
            </a:r>
            <a:r>
              <a:rPr lang="it-IT" sz="3200" dirty="0" smtClean="0">
                <a:solidFill>
                  <a:srgbClr val="FF0000"/>
                </a:solidFill>
                <a:effectLst>
                  <a:outerShdw blurRad="38100" dist="38100" dir="2700000" algn="tl">
                    <a:srgbClr val="000000">
                      <a:alpha val="43137"/>
                    </a:srgbClr>
                  </a:outerShdw>
                </a:effectLst>
                <a:sym typeface="Wingdings" pitchFamily="2" charset="2"/>
              </a:rPr>
              <a:t>FANCIULLO</a:t>
            </a:r>
            <a:r>
              <a:rPr lang="it-IT" sz="3200" dirty="0" smtClean="0">
                <a:sym typeface="Wingdings" pitchFamily="2" charset="2"/>
              </a:rPr>
              <a:t>: </a:t>
            </a:r>
            <a:r>
              <a:rPr lang="it-IT" sz="3200" dirty="0" smtClean="0"/>
              <a:t>creatura innocente, </a:t>
            </a:r>
            <a:r>
              <a:rPr lang="it-IT" sz="3200" b="1" dirty="0" smtClean="0"/>
              <a:t>giocosa</a:t>
            </a:r>
            <a:r>
              <a:rPr lang="it-IT" sz="3200" dirty="0" smtClean="0"/>
              <a:t>, che dice </a:t>
            </a:r>
            <a:r>
              <a:rPr lang="it-IT" sz="3200" b="1" dirty="0" smtClean="0"/>
              <a:t>sì alla vita</a:t>
            </a:r>
            <a:r>
              <a:rPr lang="it-IT" sz="3200" dirty="0" smtClean="0"/>
              <a:t> e che sa, attraverso la propria volontà di potenza, </a:t>
            </a:r>
            <a:r>
              <a:rPr lang="it-IT" sz="3200" b="1" dirty="0" smtClean="0"/>
              <a:t>creare</a:t>
            </a:r>
            <a:r>
              <a:rPr lang="it-IT" sz="3200" dirty="0" smtClean="0"/>
              <a:t> nuovi valori, il </a:t>
            </a:r>
            <a:r>
              <a:rPr lang="it-IT" sz="3200" i="1" dirty="0" smtClean="0"/>
              <a:t>suo</a:t>
            </a:r>
            <a:r>
              <a:rPr lang="it-IT" sz="3200" dirty="0" smtClean="0"/>
              <a:t> mondo</a:t>
            </a:r>
            <a:endParaRPr lang="it-IT" sz="3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260648"/>
            <a:ext cx="8640960" cy="6001643"/>
          </a:xfrm>
          <a:prstGeom prst="rect">
            <a:avLst/>
          </a:prstGeom>
          <a:noFill/>
        </p:spPr>
        <p:txBody>
          <a:bodyPr wrap="square" rtlCol="0">
            <a:spAutoFit/>
          </a:bodyPr>
          <a:lstStyle/>
          <a:p>
            <a:pPr algn="just"/>
            <a:r>
              <a:rPr lang="it-IT" sz="2400" b="1" i="1" dirty="0" smtClean="0"/>
              <a:t>“Le tre metamorfosi</a:t>
            </a:r>
            <a:endParaRPr lang="it-IT" sz="2400" dirty="0" smtClean="0"/>
          </a:p>
          <a:p>
            <a:pPr algn="just"/>
            <a:r>
              <a:rPr lang="it-IT" sz="2400" dirty="0" smtClean="0"/>
              <a:t>Tre metamorfosi io vi nomino dello spirito: come lo spirito diventa cammello, e il cammello leone, e infine il leone fanciullo.</a:t>
            </a:r>
          </a:p>
          <a:p>
            <a:pPr algn="just"/>
            <a:r>
              <a:rPr lang="it-IT" sz="2400" dirty="0" smtClean="0"/>
              <a:t>Molte </a:t>
            </a:r>
            <a:r>
              <a:rPr lang="it-IT" sz="2400" b="1" dirty="0" smtClean="0"/>
              <a:t>cose pesanti </a:t>
            </a:r>
            <a:r>
              <a:rPr lang="it-IT" sz="2400" dirty="0" smtClean="0"/>
              <a:t>vi sono per lo spirito, lo spirito forte e paziente nel quale abita la </a:t>
            </a:r>
            <a:r>
              <a:rPr lang="it-IT" sz="2400" b="1" dirty="0" smtClean="0"/>
              <a:t>venerazione</a:t>
            </a:r>
            <a:r>
              <a:rPr lang="it-IT" sz="2400" dirty="0" smtClean="0"/>
              <a:t>: la sua forza </a:t>
            </a:r>
            <a:r>
              <a:rPr lang="it-IT" sz="2400" b="1" dirty="0" smtClean="0"/>
              <a:t>anela</a:t>
            </a:r>
            <a:r>
              <a:rPr lang="it-IT" sz="2400" dirty="0" smtClean="0"/>
              <a:t> verso le cose pesanti, più difficili a portare.</a:t>
            </a:r>
          </a:p>
          <a:p>
            <a:pPr algn="just"/>
            <a:r>
              <a:rPr lang="it-IT" sz="2400" dirty="0" smtClean="0"/>
              <a:t>Che cosa è gravoso? domanda lo spirito paziente e </a:t>
            </a:r>
            <a:r>
              <a:rPr lang="it-IT" sz="2400" b="1" dirty="0" smtClean="0"/>
              <a:t>piega le ginocchia</a:t>
            </a:r>
            <a:r>
              <a:rPr lang="it-IT" sz="2400" dirty="0" smtClean="0"/>
              <a:t>, come il </a:t>
            </a:r>
            <a:r>
              <a:rPr lang="it-IT" sz="2400" dirty="0" smtClean="0">
                <a:solidFill>
                  <a:srgbClr val="FF0000"/>
                </a:solidFill>
              </a:rPr>
              <a:t>cammello</a:t>
            </a:r>
            <a:r>
              <a:rPr lang="it-IT" sz="2400" dirty="0" smtClean="0"/>
              <a:t>, e vuol essere ben caricato.</a:t>
            </a:r>
          </a:p>
          <a:p>
            <a:pPr algn="just"/>
            <a:r>
              <a:rPr lang="it-IT" sz="2400" dirty="0" smtClean="0"/>
              <a:t>Qual è la cosa più gravosa da portare, eroi? così chiede lo spirito paziente, affinché io la prenda su di me e possa rallegrarmi della mia robustezza.</a:t>
            </a:r>
          </a:p>
          <a:p>
            <a:pPr algn="just"/>
            <a:r>
              <a:rPr lang="it-IT" sz="2400" dirty="0" smtClean="0"/>
              <a:t>Non è forse questo: umiliarsi per far male alla propria alterigia? Far rilucere la propria follia per deridere la propria saggezza? […]</a:t>
            </a:r>
          </a:p>
          <a:p>
            <a:pPr algn="just"/>
            <a:r>
              <a:rPr lang="it-IT" sz="2400" dirty="0" smtClean="0"/>
              <a:t>Oppure è: essere ammalato e mandare a casa coloro che vogliono consolarti, e invece fare amicizia coi sordi, che mai odono ciò che tu vuoi?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260648"/>
            <a:ext cx="8640960" cy="6001643"/>
          </a:xfrm>
          <a:prstGeom prst="rect">
            <a:avLst/>
          </a:prstGeom>
          <a:noFill/>
        </p:spPr>
        <p:txBody>
          <a:bodyPr wrap="square" rtlCol="0">
            <a:spAutoFit/>
          </a:bodyPr>
          <a:lstStyle/>
          <a:p>
            <a:pPr algn="just"/>
            <a:r>
              <a:rPr lang="it-IT" sz="2400" dirty="0" smtClean="0"/>
              <a:t>Oppure è: scendere nell’acqua sporca, purché sia l’acqua della verità, senza respingere rane fredde o caldi rospi?</a:t>
            </a:r>
          </a:p>
          <a:p>
            <a:pPr algn="just"/>
            <a:r>
              <a:rPr lang="it-IT" sz="2400" dirty="0" smtClean="0"/>
              <a:t>Oppure è: amare quelli che ci disprezzano e porgere la mano allo spettro quando ci vuol fare paura?</a:t>
            </a:r>
          </a:p>
          <a:p>
            <a:pPr algn="just"/>
            <a:r>
              <a:rPr lang="it-IT" sz="2400" dirty="0" smtClean="0"/>
              <a:t>Tutte queste cose, le più gravose da portare, lo spirito paziente prende su di sé: come il cammello che corre in fretta nel deserto sotto il suo carico, così corre anche lui nel suo deserto.</a:t>
            </a:r>
          </a:p>
          <a:p>
            <a:pPr algn="just"/>
            <a:r>
              <a:rPr lang="it-IT" sz="2400" dirty="0" smtClean="0"/>
              <a:t>Ma là dove il deserto è più solitario avviene la </a:t>
            </a:r>
            <a:r>
              <a:rPr lang="it-IT" sz="2400" b="1" dirty="0" smtClean="0"/>
              <a:t>seconda metamorfosi</a:t>
            </a:r>
            <a:r>
              <a:rPr lang="it-IT" sz="2400" dirty="0" smtClean="0"/>
              <a:t>: qui lo spirito diventa </a:t>
            </a:r>
            <a:r>
              <a:rPr lang="it-IT" sz="2400" dirty="0" smtClean="0">
                <a:solidFill>
                  <a:srgbClr val="FF0000"/>
                </a:solidFill>
              </a:rPr>
              <a:t>leone</a:t>
            </a:r>
            <a:r>
              <a:rPr lang="it-IT" sz="2400" dirty="0" smtClean="0"/>
              <a:t>, egli vuol come preda la </a:t>
            </a:r>
            <a:r>
              <a:rPr lang="it-IT" sz="2400" b="1" dirty="0" smtClean="0"/>
              <a:t>sua libertà </a:t>
            </a:r>
            <a:r>
              <a:rPr lang="it-IT" sz="2400" dirty="0" smtClean="0"/>
              <a:t>ed essere signore nel proprio deserto.</a:t>
            </a:r>
          </a:p>
          <a:p>
            <a:pPr algn="just"/>
            <a:r>
              <a:rPr lang="it-IT" sz="2400" dirty="0" smtClean="0"/>
              <a:t>Qui cerca il suo ultimo signore: il nemico di lui e del suo ultimo dio vuol egli diventare, </a:t>
            </a:r>
            <a:r>
              <a:rPr lang="it-IT" sz="2400" b="1" dirty="0" smtClean="0"/>
              <a:t>con il grande drago vuol egli combattere </a:t>
            </a:r>
            <a:r>
              <a:rPr lang="it-IT" sz="2400" dirty="0" smtClean="0"/>
              <a:t>per la vittoria.</a:t>
            </a:r>
          </a:p>
          <a:p>
            <a:pPr algn="just"/>
            <a:r>
              <a:rPr lang="it-IT" sz="2400" dirty="0" smtClean="0"/>
              <a:t>Chi è il grande drago, che lo spirito non vuol più chiamare signore e dio? “</a:t>
            </a:r>
            <a:r>
              <a:rPr lang="it-IT" sz="2400" b="1" dirty="0" smtClean="0"/>
              <a:t>Tu devi</a:t>
            </a:r>
            <a:r>
              <a:rPr lang="it-IT" sz="2400" dirty="0" smtClean="0"/>
              <a:t>” si chiama il grande drago. Ma lo spirito del leone dice “io voglio”.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260648"/>
            <a:ext cx="8640960" cy="6370975"/>
          </a:xfrm>
          <a:prstGeom prst="rect">
            <a:avLst/>
          </a:prstGeom>
          <a:noFill/>
        </p:spPr>
        <p:txBody>
          <a:bodyPr wrap="square" rtlCol="0">
            <a:spAutoFit/>
          </a:bodyPr>
          <a:lstStyle/>
          <a:p>
            <a:pPr algn="just"/>
            <a:r>
              <a:rPr lang="it-IT" sz="2400" dirty="0" smtClean="0"/>
              <a:t>“Tu devi” gli sbarra il cammino, un rettile dalle squame scintillanti come l’oro, e su ogni squama splende a lettere d’oro “tu devi!”.</a:t>
            </a:r>
          </a:p>
          <a:p>
            <a:pPr algn="just"/>
            <a:r>
              <a:rPr lang="it-IT" sz="2400" b="1" dirty="0" smtClean="0"/>
              <a:t>Valori millenari </a:t>
            </a:r>
            <a:r>
              <a:rPr lang="it-IT" sz="2400" dirty="0" smtClean="0"/>
              <a:t>rilucono su queste squame e così parla il più possente dei draghi: “tutti i valori delle cose – risplendono su di me”.</a:t>
            </a:r>
          </a:p>
          <a:p>
            <a:pPr algn="just"/>
            <a:r>
              <a:rPr lang="it-IT" sz="2400" dirty="0" smtClean="0"/>
              <a:t>“</a:t>
            </a:r>
            <a:r>
              <a:rPr lang="it-IT" sz="2400" b="1" dirty="0" smtClean="0"/>
              <a:t>Tutti i valori sono già stati creati</a:t>
            </a:r>
            <a:r>
              <a:rPr lang="it-IT" sz="2400" dirty="0" smtClean="0"/>
              <a:t>, e io sono – ogni valore creato. In verità non ha da essere più alcun “io voglio!””. Così parla il drago.</a:t>
            </a:r>
          </a:p>
          <a:p>
            <a:pPr algn="just"/>
            <a:r>
              <a:rPr lang="it-IT" sz="2400" dirty="0" smtClean="0"/>
              <a:t>Fratelli, perché il leone è necessario allo spirito? Perché non basta la bestia da soma, che a tutto rinuncia ed è piena di venerazione?</a:t>
            </a:r>
          </a:p>
          <a:p>
            <a:pPr algn="just"/>
            <a:r>
              <a:rPr lang="it-IT" sz="2400" dirty="0" smtClean="0"/>
              <a:t>Creare valori nuovi – di ciò il leone non è ancora capace: ma </a:t>
            </a:r>
            <a:r>
              <a:rPr lang="it-IT" sz="2400" b="1" dirty="0" smtClean="0"/>
              <a:t>crearsi la libertà per una nuova creazione </a:t>
            </a:r>
            <a:r>
              <a:rPr lang="it-IT" sz="2400" dirty="0" smtClean="0"/>
              <a:t>– di questo è capace la potenza del leone.</a:t>
            </a:r>
          </a:p>
          <a:p>
            <a:pPr algn="just"/>
            <a:r>
              <a:rPr lang="it-IT" sz="2400" dirty="0" smtClean="0"/>
              <a:t>Crearsi la libertà e un sacro no anche verso il dovere: per questo, fratelli, è necessario il leone.</a:t>
            </a:r>
          </a:p>
          <a:p>
            <a:pPr algn="just"/>
            <a:r>
              <a:rPr lang="it-IT" sz="2400" b="1" dirty="0" smtClean="0"/>
              <a:t>Prendersi il diritto per valori nuovi </a:t>
            </a:r>
            <a:r>
              <a:rPr lang="it-IT" sz="2400" dirty="0" smtClean="0"/>
              <a:t>– questo è il più terribile atto di prendere, per uno spirito paziente e venerante. In verità è un depredare per lui e il compito di una bestia da preda.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260648"/>
            <a:ext cx="8640960" cy="5632311"/>
          </a:xfrm>
          <a:prstGeom prst="rect">
            <a:avLst/>
          </a:prstGeom>
          <a:noFill/>
        </p:spPr>
        <p:txBody>
          <a:bodyPr wrap="square" rtlCol="0">
            <a:spAutoFit/>
          </a:bodyPr>
          <a:lstStyle/>
          <a:p>
            <a:pPr algn="just"/>
            <a:r>
              <a:rPr lang="it-IT" sz="2400" dirty="0" smtClean="0"/>
              <a:t>Un tempo egli amava come la cosa più sacra il “tu devi”: ora è costretto a trovare </a:t>
            </a:r>
            <a:r>
              <a:rPr lang="it-IT" sz="2400" b="1" dirty="0" smtClean="0"/>
              <a:t>illusione e arbitrio anche nelle cose più sacre</a:t>
            </a:r>
            <a:r>
              <a:rPr lang="it-IT" sz="2400" dirty="0" smtClean="0"/>
              <a:t>, per predar via libertà dal suo amore: per questa rapina occorre il leone.</a:t>
            </a:r>
          </a:p>
          <a:p>
            <a:pPr algn="just"/>
            <a:r>
              <a:rPr lang="it-IT" sz="2400" dirty="0" smtClean="0"/>
              <a:t>Ma ditemi, fratelli, che cosa sa fare il </a:t>
            </a:r>
            <a:r>
              <a:rPr lang="it-IT" sz="2400" dirty="0" smtClean="0">
                <a:solidFill>
                  <a:srgbClr val="FF0000"/>
                </a:solidFill>
              </a:rPr>
              <a:t>fanciullo</a:t>
            </a:r>
            <a:r>
              <a:rPr lang="it-IT" sz="2400" dirty="0" smtClean="0"/>
              <a:t>, che neppure il leone era in grado di fare? Perché il leone rapace deve anche diventare un fanciullo?</a:t>
            </a:r>
          </a:p>
          <a:p>
            <a:pPr algn="just"/>
            <a:r>
              <a:rPr lang="it-IT" sz="2400" b="1" dirty="0" smtClean="0"/>
              <a:t>Innocenza</a:t>
            </a:r>
            <a:r>
              <a:rPr lang="it-IT" sz="2400" dirty="0" smtClean="0"/>
              <a:t> è il fanciullo e </a:t>
            </a:r>
            <a:r>
              <a:rPr lang="it-IT" sz="2400" b="1" dirty="0" smtClean="0"/>
              <a:t>oblio</a:t>
            </a:r>
            <a:r>
              <a:rPr lang="it-IT" sz="2400" dirty="0" smtClean="0"/>
              <a:t>, un </a:t>
            </a:r>
            <a:r>
              <a:rPr lang="it-IT" sz="2400" b="1" dirty="0" smtClean="0"/>
              <a:t>nuovo inizio</a:t>
            </a:r>
            <a:r>
              <a:rPr lang="it-IT" sz="2400" dirty="0" smtClean="0"/>
              <a:t>, un </a:t>
            </a:r>
            <a:r>
              <a:rPr lang="it-IT" sz="2400" b="1" dirty="0" smtClean="0"/>
              <a:t>gioco</a:t>
            </a:r>
            <a:r>
              <a:rPr lang="it-IT" sz="2400" dirty="0" smtClean="0"/>
              <a:t>, una ruota ruotante da sola, un primo moto, un </a:t>
            </a:r>
            <a:r>
              <a:rPr lang="it-IT" sz="2400" b="1" dirty="0" smtClean="0"/>
              <a:t>sacro dire di sì</a:t>
            </a:r>
            <a:r>
              <a:rPr lang="it-IT" sz="2400" dirty="0" smtClean="0"/>
              <a:t>.</a:t>
            </a:r>
          </a:p>
          <a:p>
            <a:pPr algn="just"/>
            <a:r>
              <a:rPr lang="it-IT" sz="2400" dirty="0" smtClean="0"/>
              <a:t>Sì, per il </a:t>
            </a:r>
            <a:r>
              <a:rPr lang="it-IT" sz="2400" b="1" dirty="0" smtClean="0"/>
              <a:t>gioco della creazione</a:t>
            </a:r>
            <a:r>
              <a:rPr lang="it-IT" sz="2400" dirty="0" smtClean="0"/>
              <a:t>, fratelli, occorre un sacro dire di sì: ora lo spirito </a:t>
            </a:r>
            <a:r>
              <a:rPr lang="it-IT" sz="2400" b="1" dirty="0" smtClean="0"/>
              <a:t>vuole la sua volontà</a:t>
            </a:r>
            <a:r>
              <a:rPr lang="it-IT" sz="2400" dirty="0" smtClean="0"/>
              <a:t>, il perduto per il mondo </a:t>
            </a:r>
            <a:r>
              <a:rPr lang="it-IT" sz="2400" b="1" dirty="0" smtClean="0"/>
              <a:t>conquista per sé il suo mondo</a:t>
            </a:r>
            <a:r>
              <a:rPr lang="it-IT" sz="2400" dirty="0" smtClean="0"/>
              <a:t>.</a:t>
            </a:r>
          </a:p>
          <a:p>
            <a:pPr algn="just"/>
            <a:r>
              <a:rPr lang="it-IT" sz="2400" dirty="0" smtClean="0"/>
              <a:t>Tre metamorfosi vi ho nominato dello spirito: come lo spirito divenne cammello, leone il cammello, e infine il leone fanciullo. –</a:t>
            </a:r>
          </a:p>
          <a:p>
            <a:pPr algn="just"/>
            <a:r>
              <a:rPr lang="it-IT" sz="2400" dirty="0" smtClean="0"/>
              <a:t>Così parlò </a:t>
            </a:r>
            <a:r>
              <a:rPr lang="it-IT" sz="2400" dirty="0" err="1" smtClean="0"/>
              <a:t>Zarathustra</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467544" y="1268760"/>
            <a:ext cx="8280920" cy="5262979"/>
          </a:xfrm>
          <a:prstGeom prst="rect">
            <a:avLst/>
          </a:prstGeom>
          <a:noFill/>
        </p:spPr>
        <p:txBody>
          <a:bodyPr wrap="square" rtlCol="0">
            <a:spAutoFit/>
          </a:bodyPr>
          <a:lstStyle/>
          <a:p>
            <a:pPr algn="just"/>
            <a:r>
              <a:rPr lang="it-IT" sz="2800" dirty="0" smtClean="0">
                <a:solidFill>
                  <a:srgbClr val="FF0000"/>
                </a:solidFill>
              </a:rPr>
              <a:t>1858</a:t>
            </a:r>
            <a:r>
              <a:rPr lang="it-IT" sz="2800" dirty="0" smtClean="0"/>
              <a:t>: al </a:t>
            </a:r>
            <a:r>
              <a:rPr lang="it-IT" sz="2800" i="1" dirty="0" smtClean="0"/>
              <a:t>Collegio Reale di </a:t>
            </a:r>
            <a:r>
              <a:rPr lang="it-IT" sz="2800" i="1" dirty="0" err="1" smtClean="0"/>
              <a:t>Pforta</a:t>
            </a:r>
            <a:r>
              <a:rPr lang="it-IT" sz="2800" i="1" dirty="0" smtClean="0"/>
              <a:t> </a:t>
            </a:r>
            <a:r>
              <a:rPr lang="it-IT" sz="2800" dirty="0" smtClean="0"/>
              <a:t>studia soprattutto materie umanistiche come il greco, il latino, la filologia, i classici tedeschi (poco matematica, per la quale rischiò la bocciatura alla </a:t>
            </a:r>
            <a:r>
              <a:rPr lang="it-IT" sz="2800" dirty="0" err="1" smtClean="0"/>
              <a:t>maturità…</a:t>
            </a:r>
            <a:r>
              <a:rPr lang="it-IT" sz="2800" dirty="0" smtClean="0"/>
              <a:t>)</a:t>
            </a:r>
          </a:p>
          <a:p>
            <a:pPr algn="just"/>
            <a:r>
              <a:rPr lang="it-IT" sz="2800" dirty="0" smtClean="0"/>
              <a:t>Si iscrive alla </a:t>
            </a:r>
            <a:r>
              <a:rPr lang="it-IT" sz="2800" b="1" dirty="0" smtClean="0"/>
              <a:t>facoltà di teologia a Bonn </a:t>
            </a:r>
            <a:r>
              <a:rPr lang="it-IT" sz="2800" dirty="0" smtClean="0"/>
              <a:t>(il padre e i nonni erano pastori protestanti); nel </a:t>
            </a:r>
            <a:r>
              <a:rPr lang="it-IT" sz="2800" dirty="0" smtClean="0">
                <a:solidFill>
                  <a:srgbClr val="FF0000"/>
                </a:solidFill>
              </a:rPr>
              <a:t>1865</a:t>
            </a:r>
            <a:r>
              <a:rPr lang="it-IT" sz="2800" dirty="0" smtClean="0"/>
              <a:t> però decide di </a:t>
            </a:r>
            <a:r>
              <a:rPr lang="it-IT" sz="2800" b="1" dirty="0" smtClean="0"/>
              <a:t>abbandonare teologia per filologia </a:t>
            </a:r>
            <a:r>
              <a:rPr lang="it-IT" sz="2800" dirty="0" smtClean="0"/>
              <a:t>e dal </a:t>
            </a:r>
            <a:r>
              <a:rPr lang="it-IT" sz="2800" dirty="0" smtClean="0">
                <a:solidFill>
                  <a:srgbClr val="FF0000"/>
                </a:solidFill>
              </a:rPr>
              <a:t>1866</a:t>
            </a:r>
            <a:r>
              <a:rPr lang="it-IT" sz="2800" dirty="0" smtClean="0"/>
              <a:t> lascia l’Università di Bonn per quella di </a:t>
            </a:r>
            <a:r>
              <a:rPr lang="it-IT" sz="2800" b="1" dirty="0" smtClean="0"/>
              <a:t>Lipsia</a:t>
            </a:r>
            <a:r>
              <a:rPr lang="it-IT" sz="2800" dirty="0" smtClean="0"/>
              <a:t>, dove il prof. </a:t>
            </a:r>
            <a:r>
              <a:rPr lang="it-IT" sz="2800" b="1" dirty="0" err="1" smtClean="0"/>
              <a:t>Ritschl</a:t>
            </a:r>
            <a:r>
              <a:rPr lang="it-IT" sz="2800" dirty="0" smtClean="0"/>
              <a:t> lo prende sotto la sua ala</a:t>
            </a:r>
          </a:p>
          <a:p>
            <a:pPr algn="just"/>
            <a:r>
              <a:rPr lang="it-IT" sz="2800" dirty="0" smtClean="0"/>
              <a:t>Legge </a:t>
            </a:r>
            <a:r>
              <a:rPr lang="it-IT" sz="2800" b="1" i="1" dirty="0" smtClean="0"/>
              <a:t>Il mondo come volontà e rappresentazione</a:t>
            </a:r>
            <a:r>
              <a:rPr lang="it-IT" sz="2800" dirty="0" smtClean="0"/>
              <a:t>, divorato (così dice) in quattro notti praticamente insonni e comincia a interessarsi di filosofia.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eterno ritorno CB0008.jpg"/>
          <p:cNvPicPr>
            <a:picLocks noChangeAspect="1"/>
          </p:cNvPicPr>
          <p:nvPr/>
        </p:nvPicPr>
        <p:blipFill>
          <a:blip r:embed="rId2" cstate="print"/>
          <a:stretch>
            <a:fillRect/>
          </a:stretch>
        </p:blipFill>
        <p:spPr>
          <a:xfrm>
            <a:off x="1907704" y="1340768"/>
            <a:ext cx="5400600" cy="4696399"/>
          </a:xfrm>
          <a:prstGeom prst="rect">
            <a:avLst/>
          </a:prstGeom>
        </p:spPr>
      </p:pic>
      <p:sp>
        <p:nvSpPr>
          <p:cNvPr id="3" name="CasellaDiTesto 2"/>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L’eterno ritorno</a:t>
            </a:r>
            <a:endParaRPr lang="it-IT" sz="4400" b="1"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L’eterno ritorno</a:t>
            </a:r>
            <a:endParaRPr lang="it-IT" sz="4400" b="1" dirty="0">
              <a:solidFill>
                <a:srgbClr val="FF0000"/>
              </a:solidFill>
            </a:endParaRPr>
          </a:p>
        </p:txBody>
      </p:sp>
      <p:sp>
        <p:nvSpPr>
          <p:cNvPr id="3" name="CasellaDiTesto 2"/>
          <p:cNvSpPr txBox="1"/>
          <p:nvPr/>
        </p:nvSpPr>
        <p:spPr>
          <a:xfrm>
            <a:off x="323528" y="1340768"/>
            <a:ext cx="8568952" cy="4524315"/>
          </a:xfrm>
          <a:prstGeom prst="rect">
            <a:avLst/>
          </a:prstGeom>
          <a:noFill/>
        </p:spPr>
        <p:txBody>
          <a:bodyPr wrap="square" rtlCol="0">
            <a:spAutoFit/>
          </a:bodyPr>
          <a:lstStyle/>
          <a:p>
            <a:pPr algn="just"/>
            <a:r>
              <a:rPr lang="it-IT" sz="2400" b="1" i="1" dirty="0" smtClean="0"/>
              <a:t>“Il peso più grande</a:t>
            </a:r>
            <a:r>
              <a:rPr lang="it-IT" sz="2400" dirty="0" smtClean="0"/>
              <a:t>. Che accadrebbe se, un giorno o una notte, </a:t>
            </a:r>
            <a:r>
              <a:rPr lang="it-IT" sz="2400" u="sng" dirty="0" smtClean="0"/>
              <a:t>un demone</a:t>
            </a:r>
            <a:r>
              <a:rPr lang="it-IT" sz="2400" dirty="0" smtClean="0"/>
              <a:t> strisciasse furtivo nella più solitaria delle tue solitudini e ti dicesse: ‘</a:t>
            </a:r>
            <a:r>
              <a:rPr lang="it-IT" sz="2400" u="sng" dirty="0" smtClean="0"/>
              <a:t>Questa vita, come tu ora la vivi e l’hai vissuta, dovrai viverla ancora una volta e ancora innumerevoli volte, e non ci sarà in essa mai niente di nuovo, ma ogni dolore e ogni piacere e ogni pensiero e sospiro, e ogni indicibilmente piccola e grande cosa della tua vita dovrà fare ritorno a te, e tutte nella stessa sequenza e successione – e così pure questo ragno e questo lume di luna tra i rami e così pure questo attimo e io stesso. L’eterna clessidra dell’esistenza viene sempre di nuovo capovolta e tu con essa, granello di polvere!’</a:t>
            </a:r>
            <a:r>
              <a:rPr lang="it-IT" sz="2400" dirty="0" smtClean="0"/>
              <a:t>? Non ti </a:t>
            </a:r>
            <a:r>
              <a:rPr lang="it-IT" sz="2400" u="sng" dirty="0" smtClean="0"/>
              <a:t>rovesceresti a terra</a:t>
            </a:r>
            <a:r>
              <a:rPr lang="it-IT" sz="2400" dirty="0" smtClean="0"/>
              <a:t>, digrignando i denti e maledicendo il demone che così ha parlato? </a:t>
            </a:r>
            <a:endParaRPr lang="it-IT"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980728"/>
            <a:ext cx="8568952" cy="3416320"/>
          </a:xfrm>
          <a:prstGeom prst="rect">
            <a:avLst/>
          </a:prstGeom>
          <a:noFill/>
        </p:spPr>
        <p:txBody>
          <a:bodyPr wrap="square" rtlCol="0">
            <a:spAutoFit/>
          </a:bodyPr>
          <a:lstStyle/>
          <a:p>
            <a:pPr algn="just"/>
            <a:r>
              <a:rPr lang="it-IT" sz="2400" dirty="0" smtClean="0"/>
              <a:t>Oppure hai forse vissuto una volta </a:t>
            </a:r>
            <a:r>
              <a:rPr lang="it-IT" sz="2400" u="sng" dirty="0" smtClean="0"/>
              <a:t>un attimo immenso</a:t>
            </a:r>
            <a:r>
              <a:rPr lang="it-IT" sz="2400" dirty="0" smtClean="0"/>
              <a:t>, in cui questa sarebbe stata la tua risposta: ‘</a:t>
            </a:r>
            <a:r>
              <a:rPr lang="it-IT" sz="2400" u="sng" dirty="0" smtClean="0"/>
              <a:t>Tu sei un dio e mai intesi cosa più divina</a:t>
            </a:r>
            <a:r>
              <a:rPr lang="it-IT" sz="2400" dirty="0" smtClean="0"/>
              <a:t>!’? Se quel pensiero ti prendesse in suo potere, a te, quale sei ora, farebbe subire una </a:t>
            </a:r>
            <a:r>
              <a:rPr lang="it-IT" sz="2400" u="sng" dirty="0" smtClean="0"/>
              <a:t>metamorfosi</a:t>
            </a:r>
            <a:r>
              <a:rPr lang="it-IT" sz="2400" dirty="0" smtClean="0"/>
              <a:t>, e forse ti stritolerebbe; la domanda per qualsiasi cosa ‘Vuoi tu questo ancora una volta e ancora innumerevoli volte?’ </a:t>
            </a:r>
            <a:r>
              <a:rPr lang="it-IT" sz="2400" u="sng" dirty="0" smtClean="0"/>
              <a:t>graverebbe sul tuo agire come il peso più grande</a:t>
            </a:r>
            <a:r>
              <a:rPr lang="it-IT" sz="2400" dirty="0" smtClean="0"/>
              <a:t>! Oppure, </a:t>
            </a:r>
            <a:r>
              <a:rPr lang="it-IT" sz="2400" u="sng" dirty="0" smtClean="0"/>
              <a:t>quanto dovresti amare te stesso e la vita</a:t>
            </a:r>
            <a:r>
              <a:rPr lang="it-IT" sz="2400" dirty="0" smtClean="0"/>
              <a:t> per non desiderare più alcun’altra cosa che questa ultima eterna sanzione, questo suggello?” (Nietzsche, </a:t>
            </a:r>
            <a:r>
              <a:rPr lang="it-IT" sz="2400" i="1" dirty="0" smtClean="0"/>
              <a:t>La Gaia Scienza</a:t>
            </a:r>
            <a:r>
              <a:rPr lang="it-IT" sz="2400" dirty="0" smtClean="0"/>
              <a:t>, Adelphi)</a:t>
            </a:r>
            <a:endParaRPr lang="it-IT"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39552" y="332656"/>
            <a:ext cx="7920880" cy="3108543"/>
          </a:xfrm>
          <a:prstGeom prst="rect">
            <a:avLst/>
          </a:prstGeom>
          <a:noFill/>
        </p:spPr>
        <p:txBody>
          <a:bodyPr wrap="square" rtlCol="0">
            <a:spAutoFit/>
          </a:bodyPr>
          <a:lstStyle/>
          <a:p>
            <a:pPr algn="ctr"/>
            <a:r>
              <a:rPr lang="it-IT" sz="2800" dirty="0" smtClean="0">
                <a:solidFill>
                  <a:srgbClr val="FF0000"/>
                </a:solidFill>
                <a:effectLst>
                  <a:outerShdw blurRad="38100" dist="38100" dir="2700000" algn="tl">
                    <a:srgbClr val="000000">
                      <a:alpha val="43137"/>
                    </a:srgbClr>
                  </a:outerShdw>
                </a:effectLst>
              </a:rPr>
              <a:t>ETERNO RITORNO</a:t>
            </a:r>
          </a:p>
          <a:p>
            <a:pPr algn="ctr"/>
            <a:r>
              <a:rPr lang="it-IT" sz="2800" dirty="0" smtClean="0"/>
              <a:t>=</a:t>
            </a:r>
          </a:p>
          <a:p>
            <a:pPr algn="just"/>
            <a:r>
              <a:rPr lang="it-IT" sz="2800" b="1" dirty="0" smtClean="0"/>
              <a:t>RIPETIZIONE CONTINUA</a:t>
            </a:r>
            <a:r>
              <a:rPr lang="it-IT" sz="2800" dirty="0" smtClean="0"/>
              <a:t> del tempo: tutto quello che succede è destinato a </a:t>
            </a:r>
            <a:r>
              <a:rPr lang="it-IT" sz="2800" b="1" dirty="0" smtClean="0"/>
              <a:t>ripetersi ESATTAMENTE COSÌ</a:t>
            </a:r>
            <a:r>
              <a:rPr lang="it-IT" sz="2800" dirty="0" smtClean="0"/>
              <a:t> come è stato, </a:t>
            </a:r>
            <a:r>
              <a:rPr lang="it-IT" sz="2800" b="1" dirty="0" smtClean="0"/>
              <a:t>infinite volte</a:t>
            </a:r>
            <a:r>
              <a:rPr lang="it-IT" sz="2800" dirty="0" smtClean="0"/>
              <a:t>. </a:t>
            </a:r>
          </a:p>
          <a:p>
            <a:pPr algn="just"/>
            <a:r>
              <a:rPr lang="it-IT" sz="2800" dirty="0" smtClean="0"/>
              <a:t>La vita non ha una DIREZIONE, un SENSO (perlomeno fuori di sé)</a:t>
            </a:r>
            <a:endParaRPr lang="it-IT" sz="2800" dirty="0"/>
          </a:p>
        </p:txBody>
      </p:sp>
      <p:sp>
        <p:nvSpPr>
          <p:cNvPr id="4" name="CasellaDiTesto 3"/>
          <p:cNvSpPr txBox="1"/>
          <p:nvPr/>
        </p:nvSpPr>
        <p:spPr>
          <a:xfrm>
            <a:off x="899592" y="3933056"/>
            <a:ext cx="6264696"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200" dirty="0" smtClean="0"/>
              <a:t>Reazione dell’uomo comune:</a:t>
            </a:r>
            <a:r>
              <a:rPr lang="it-IT" sz="3200" dirty="0" smtClean="0">
                <a:sym typeface="Wingdings" pitchFamily="2" charset="2"/>
              </a:rPr>
              <a:t> </a:t>
            </a:r>
            <a:r>
              <a:rPr lang="it-IT" sz="3200" b="1" dirty="0" smtClean="0">
                <a:sym typeface="Wingdings" pitchFamily="2" charset="2"/>
              </a:rPr>
              <a:t>TERRORE</a:t>
            </a:r>
          </a:p>
          <a:p>
            <a:pPr>
              <a:buFont typeface="Arial" pitchFamily="34" charset="0"/>
              <a:buChar char="•"/>
            </a:pPr>
            <a:endParaRPr lang="it-IT" sz="3200" dirty="0" smtClean="0">
              <a:sym typeface="Wingdings" pitchFamily="2" charset="2"/>
            </a:endParaRPr>
          </a:p>
          <a:p>
            <a:r>
              <a:rPr lang="it-IT" sz="3200" b="1" dirty="0" smtClean="0">
                <a:solidFill>
                  <a:srgbClr val="FF0000"/>
                </a:solidFill>
                <a:sym typeface="Wingdings" pitchFamily="2" charset="2"/>
              </a:rPr>
              <a:t>SUPERUOMO</a:t>
            </a:r>
            <a:r>
              <a:rPr lang="it-IT" sz="3200" dirty="0" smtClean="0">
                <a:sym typeface="Wingdings" pitchFamily="2" charset="2"/>
              </a:rPr>
              <a:t>:</a:t>
            </a:r>
          </a:p>
          <a:p>
            <a:r>
              <a:rPr lang="it-IT" sz="3200" b="1" dirty="0" smtClean="0">
                <a:sym typeface="Wingdings" pitchFamily="2" charset="2"/>
              </a:rPr>
              <a:t>ACCETTAZIONE ENTUSIASTICA</a:t>
            </a:r>
            <a:endParaRPr lang="it-IT" sz="3200" b="1" dirty="0"/>
          </a:p>
        </p:txBody>
      </p:sp>
      <p:pic>
        <p:nvPicPr>
          <p:cNvPr id="10242" name="Picture 2" descr="Risultati immagini per eterno ritorno"/>
          <p:cNvPicPr>
            <a:picLocks noChangeAspect="1" noChangeArrowheads="1"/>
          </p:cNvPicPr>
          <p:nvPr/>
        </p:nvPicPr>
        <p:blipFill>
          <a:blip r:embed="rId2" cstate="print"/>
          <a:srcRect/>
          <a:stretch>
            <a:fillRect/>
          </a:stretch>
        </p:blipFill>
        <p:spPr bwMode="auto">
          <a:xfrm>
            <a:off x="6643702" y="3143248"/>
            <a:ext cx="1809789" cy="178652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332656"/>
            <a:ext cx="8496944" cy="6001643"/>
          </a:xfrm>
          <a:prstGeom prst="rect">
            <a:avLst/>
          </a:prstGeom>
          <a:noFill/>
        </p:spPr>
        <p:txBody>
          <a:bodyPr wrap="square" rtlCol="0">
            <a:spAutoFit/>
          </a:bodyPr>
          <a:lstStyle/>
          <a:p>
            <a:pPr algn="r"/>
            <a:r>
              <a:rPr lang="it-IT" sz="2400" b="1" i="1" dirty="0" smtClean="0"/>
              <a:t>Dallo </a:t>
            </a:r>
            <a:r>
              <a:rPr lang="it-IT" sz="2400" b="1" i="1" dirty="0" err="1" smtClean="0"/>
              <a:t>Zarathustra</a:t>
            </a:r>
            <a:r>
              <a:rPr lang="it-IT" sz="2400" b="1" i="1" dirty="0" smtClean="0"/>
              <a:t> (“La visione e l’enigma”)</a:t>
            </a:r>
          </a:p>
          <a:p>
            <a:pPr algn="just"/>
            <a:r>
              <a:rPr lang="it-IT" sz="2400" dirty="0" err="1" smtClean="0"/>
              <a:t>Zarathustra</a:t>
            </a:r>
            <a:r>
              <a:rPr lang="it-IT" sz="2400" dirty="0" smtClean="0"/>
              <a:t> narra di una salita su un impervio sentiero; ad un certo punto egli si imbatte in una porta carraia su cui è scritto “attimo” (il presente) e dinanzi alla quale si uniscono due sentieri che si perdono nell’eternità (il passato e il futuro). </a:t>
            </a:r>
            <a:r>
              <a:rPr lang="it-IT" sz="2400" dirty="0" err="1" smtClean="0"/>
              <a:t>Zarathustra</a:t>
            </a:r>
            <a:r>
              <a:rPr lang="it-IT" sz="2400" dirty="0" smtClean="0"/>
              <a:t> chiede al suo compagno di viaggio (il nano, simbolo dello “spirito di gravità”) se le due vie siano destinate a contraddirsi in eterno. “Tutte le cose dritte mentono. Ogni verità è ricurva, il tempo stesso è un circolo”, risponde il nano. A questo punto abbiamo una trasformazione della scena, una visione nella visione; sullo sfondo di un desolato paesaggio lunare e di orridi macigni </a:t>
            </a:r>
            <a:r>
              <a:rPr lang="it-IT" sz="2400" dirty="0" err="1" smtClean="0"/>
              <a:t>Zarathustra</a:t>
            </a:r>
            <a:r>
              <a:rPr lang="it-IT" sz="2400" dirty="0" smtClean="0"/>
              <a:t> </a:t>
            </a:r>
            <a:r>
              <a:rPr lang="it-IT" sz="2400" dirty="0" err="1" smtClean="0"/>
              <a:t>vede…</a:t>
            </a:r>
            <a:endParaRPr lang="it-IT" sz="2400" dirty="0" smtClean="0"/>
          </a:p>
          <a:p>
            <a:pPr algn="just"/>
            <a:r>
              <a:rPr lang="it-IT" sz="2400" dirty="0" smtClean="0"/>
              <a:t>“un giovane pastore rotolarsi, soffocato, convulso, stravolto in viso, cui un greve serpente nero [</a:t>
            </a:r>
            <a:r>
              <a:rPr lang="it-IT" sz="2400" i="1" dirty="0" smtClean="0"/>
              <a:t>l’anello, il circolo, il serpente: tutti simboli dell’eterno ritorno</a:t>
            </a:r>
            <a:r>
              <a:rPr lang="it-IT" sz="2400" dirty="0" smtClean="0"/>
              <a:t>] penzolava dalla bocca. Avevo mai visto tanto schifo e livido raccapriccio dipinto su di un volto? [</a:t>
            </a:r>
            <a:r>
              <a:rPr lang="it-IT" sz="2400" i="1" dirty="0" smtClean="0"/>
              <a:t>ripugnanza dell’idea dell’eterno ritorno</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764704"/>
            <a:ext cx="8496944" cy="4524315"/>
          </a:xfrm>
          <a:prstGeom prst="rect">
            <a:avLst/>
          </a:prstGeom>
          <a:noFill/>
        </p:spPr>
        <p:txBody>
          <a:bodyPr wrap="square" rtlCol="0">
            <a:spAutoFit/>
          </a:bodyPr>
          <a:lstStyle/>
          <a:p>
            <a:pPr algn="just"/>
            <a:r>
              <a:rPr lang="it-IT" sz="2400" dirty="0" smtClean="0"/>
              <a:t>Forse, mentre dormiva, il serpente gli era strisciato dentro le fauci e lì si era abbarbicato mordendo. La mia mano tirò con forza il serpente, tirava e tirava – invano! Non riusciva a strappare il serpente dalle fauci. Allora un grido mi sfuggì dalla bocca: “Mordi! Mordi! Staccagli il capo!” […] Il pastore, poi, morse [</a:t>
            </a:r>
            <a:r>
              <a:rPr lang="it-IT" sz="2400" i="1" dirty="0" smtClean="0"/>
              <a:t>il passaggio al superuomo può avvenire solo dopo una decisione coraggiosa</a:t>
            </a:r>
            <a:r>
              <a:rPr lang="it-IT" sz="2400" dirty="0" smtClean="0"/>
              <a:t>] così come gli consigliava il mio grido; e morse bene! Lontano da sé sputò la testa del serpente e balzò in piedi. – Non più pastore, non più uomo – un trasformato, un circonfuso di luce, che </a:t>
            </a:r>
            <a:r>
              <a:rPr lang="it-IT" sz="2400" i="1" dirty="0" smtClean="0"/>
              <a:t>rideva</a:t>
            </a:r>
            <a:r>
              <a:rPr lang="it-IT" sz="2400" dirty="0" smtClean="0"/>
              <a:t>! Mai prima al mondo aveva riso un uomo come </a:t>
            </a:r>
            <a:r>
              <a:rPr lang="it-IT" sz="2400" i="1" dirty="0" smtClean="0"/>
              <a:t>lui</a:t>
            </a:r>
            <a:r>
              <a:rPr lang="it-IT" sz="2400" dirty="0" smtClean="0"/>
              <a:t> rise!” [</a:t>
            </a:r>
            <a:r>
              <a:rPr lang="it-IT" sz="2400" i="1" dirty="0" smtClean="0"/>
              <a:t>l’uomo ridente è ovviamente il superuomo, colui che accetta la vita in pieno</a:t>
            </a:r>
            <a:r>
              <a:rPr lang="it-IT" sz="2400" dirty="0" smtClean="0"/>
              <a:t>]</a:t>
            </a:r>
          </a:p>
          <a:p>
            <a:pPr algn="just"/>
            <a:endParaRPr lang="it-IT"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1604" y="500042"/>
            <a:ext cx="6451650"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b="1" dirty="0" smtClean="0">
                <a:solidFill>
                  <a:srgbClr val="FF0000"/>
                </a:solidFill>
              </a:rPr>
              <a:t>INTERPRETAZIONI</a:t>
            </a:r>
            <a:r>
              <a:rPr lang="it-IT" sz="2800" b="1" dirty="0" smtClean="0"/>
              <a:t> </a:t>
            </a:r>
          </a:p>
          <a:p>
            <a:pPr algn="ctr"/>
            <a:r>
              <a:rPr lang="it-IT" sz="2800" b="1" dirty="0" smtClean="0"/>
              <a:t>DELL’ETERNO RITORNO</a:t>
            </a:r>
            <a:endParaRPr lang="it-IT" sz="2800" b="1" dirty="0"/>
          </a:p>
        </p:txBody>
      </p:sp>
      <p:sp>
        <p:nvSpPr>
          <p:cNvPr id="4" name="CasellaDiTesto 3"/>
          <p:cNvSpPr txBox="1"/>
          <p:nvPr/>
        </p:nvSpPr>
        <p:spPr>
          <a:xfrm>
            <a:off x="500034" y="2071678"/>
            <a:ext cx="8352928" cy="2862322"/>
          </a:xfrm>
          <a:prstGeom prst="rect">
            <a:avLst/>
          </a:prstGeom>
          <a:noFill/>
        </p:spPr>
        <p:txBody>
          <a:bodyPr wrap="square" rtlCol="0">
            <a:spAutoFit/>
          </a:bodyPr>
          <a:lstStyle/>
          <a:p>
            <a:pPr algn="just"/>
            <a:r>
              <a:rPr lang="it-IT" sz="3600" dirty="0" smtClean="0"/>
              <a:t>Interpretazione </a:t>
            </a:r>
            <a:r>
              <a:rPr lang="it-IT" sz="3600" b="1" dirty="0" smtClean="0">
                <a:solidFill>
                  <a:srgbClr val="FF0000"/>
                </a:solidFill>
              </a:rPr>
              <a:t>COSMOLOGICA</a:t>
            </a:r>
            <a:r>
              <a:rPr lang="it-IT" sz="3600" dirty="0" smtClean="0"/>
              <a:t> (nel cosmo avviene esattamente questo)</a:t>
            </a:r>
          </a:p>
          <a:p>
            <a:pPr algn="just"/>
            <a:endParaRPr lang="it-IT" sz="3600" dirty="0" smtClean="0"/>
          </a:p>
          <a:p>
            <a:pPr algn="just"/>
            <a:endParaRPr lang="it-IT" sz="3600" dirty="0" smtClean="0"/>
          </a:p>
          <a:p>
            <a:pPr algn="just"/>
            <a:r>
              <a:rPr lang="it-IT" sz="3600" dirty="0" smtClean="0"/>
              <a:t>Interpretazione </a:t>
            </a:r>
            <a:r>
              <a:rPr lang="it-IT" sz="3600" b="1" dirty="0" smtClean="0">
                <a:solidFill>
                  <a:srgbClr val="FF0000"/>
                </a:solidFill>
              </a:rPr>
              <a:t>ETICA</a:t>
            </a:r>
            <a:r>
              <a:rPr lang="it-IT" sz="3600" dirty="0" smtClean="0"/>
              <a:t> (agisci come </a:t>
            </a:r>
            <a:r>
              <a:rPr lang="it-IT" sz="3600" dirty="0" err="1" smtClean="0"/>
              <a:t>se…</a:t>
            </a:r>
            <a:r>
              <a:rPr lang="it-IT" sz="3600" dirty="0" smtClean="0"/>
              <a:t>)</a:t>
            </a:r>
          </a:p>
        </p:txBody>
      </p:sp>
      <p:sp>
        <p:nvSpPr>
          <p:cNvPr id="5" name="CasellaDiTesto 4"/>
          <p:cNvSpPr txBox="1"/>
          <p:nvPr/>
        </p:nvSpPr>
        <p:spPr>
          <a:xfrm>
            <a:off x="285720" y="1643050"/>
            <a:ext cx="785818" cy="519351"/>
          </a:xfrm>
          <a:prstGeom prst="ellips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t>1</a:t>
            </a:r>
            <a:endParaRPr lang="it-IT" dirty="0"/>
          </a:p>
        </p:txBody>
      </p:sp>
      <p:sp>
        <p:nvSpPr>
          <p:cNvPr id="6" name="CasellaDiTesto 5"/>
          <p:cNvSpPr txBox="1"/>
          <p:nvPr/>
        </p:nvSpPr>
        <p:spPr>
          <a:xfrm>
            <a:off x="285720" y="3786190"/>
            <a:ext cx="785818" cy="519351"/>
          </a:xfrm>
          <a:prstGeom prst="ellips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t>2</a:t>
            </a:r>
            <a:endParaRPr lang="it-IT"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39552" y="1196752"/>
            <a:ext cx="8352928" cy="5016758"/>
          </a:xfrm>
          <a:prstGeom prst="rect">
            <a:avLst/>
          </a:prstGeom>
          <a:noFill/>
        </p:spPr>
        <p:txBody>
          <a:bodyPr wrap="square" rtlCol="0">
            <a:spAutoFit/>
          </a:bodyPr>
          <a:lstStyle/>
          <a:p>
            <a:pPr algn="just"/>
            <a:r>
              <a:rPr lang="it-IT" sz="3200" dirty="0" smtClean="0"/>
              <a:t>È </a:t>
            </a:r>
            <a:r>
              <a:rPr lang="it-IT" sz="3200" b="1" dirty="0" smtClean="0"/>
              <a:t>il MODO </a:t>
            </a:r>
            <a:r>
              <a:rPr lang="it-IT" sz="3200" b="1" dirty="0" err="1" smtClean="0"/>
              <a:t>DI</a:t>
            </a:r>
            <a:r>
              <a:rPr lang="it-IT" sz="3200" b="1" dirty="0" smtClean="0"/>
              <a:t> ESSERE TIPICO DELL’</a:t>
            </a:r>
            <a:r>
              <a:rPr lang="it-IT" sz="3200" b="1" dirty="0" smtClean="0">
                <a:solidFill>
                  <a:srgbClr val="FF0000"/>
                </a:solidFill>
              </a:rPr>
              <a:t>OLTREUOMO</a:t>
            </a:r>
            <a:r>
              <a:rPr lang="it-IT" sz="3200" dirty="0" smtClean="0"/>
              <a:t>, colui che ha </a:t>
            </a:r>
            <a:r>
              <a:rPr lang="it-IT" sz="3200" b="1" dirty="0" smtClean="0"/>
              <a:t>ACCETTATO LA VITA così com’è e la vive pienamente</a:t>
            </a:r>
            <a:r>
              <a:rPr lang="it-IT" sz="3200" dirty="0" smtClean="0"/>
              <a:t>. </a:t>
            </a:r>
          </a:p>
          <a:p>
            <a:pPr algn="just">
              <a:buFont typeface="Arial" pitchFamily="34" charset="0"/>
              <a:buChar char="•"/>
            </a:pPr>
            <a:endParaRPr lang="it-IT" sz="3200" dirty="0" smtClean="0"/>
          </a:p>
          <a:p>
            <a:pPr algn="just"/>
            <a:r>
              <a:rPr lang="it-IT" sz="3200" dirty="0" smtClean="0"/>
              <a:t>Solo un essere pienamente soddisfatto (solo un essere che ha affermato con coraggio, decisione, forza, entusiasmo, felicità il proprio sì alla vita) potrebbe </a:t>
            </a:r>
            <a:r>
              <a:rPr lang="it-IT" sz="3200" b="1" dirty="0" smtClean="0"/>
              <a:t>CONVIVERE</a:t>
            </a:r>
            <a:r>
              <a:rPr lang="it-IT" sz="3200" dirty="0" smtClean="0"/>
              <a:t> con l’idea dell’eterno ritorno dell’uguale, </a:t>
            </a:r>
            <a:r>
              <a:rPr lang="it-IT" sz="3200" b="1" dirty="0" smtClean="0">
                <a:solidFill>
                  <a:srgbClr val="FF0000"/>
                </a:solidFill>
              </a:rPr>
              <a:t>IMPRIMENDO LA PROPRIA VOLONTÀ IN OGNI ATTIMO</a:t>
            </a:r>
            <a:r>
              <a:rPr lang="it-IT" sz="3200" dirty="0" smtClean="0"/>
              <a:t>.</a:t>
            </a:r>
            <a:endParaRPr lang="it-IT" sz="3200" dirty="0"/>
          </a:p>
        </p:txBody>
      </p:sp>
      <p:sp>
        <p:nvSpPr>
          <p:cNvPr id="5" name="CasellaDiTesto 4"/>
          <p:cNvSpPr txBox="1"/>
          <p:nvPr/>
        </p:nvSpPr>
        <p:spPr>
          <a:xfrm>
            <a:off x="214282" y="642918"/>
            <a:ext cx="785818" cy="519351"/>
          </a:xfrm>
          <a:prstGeom prst="ellips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t>3</a:t>
            </a:r>
            <a:endParaRPr lang="it-IT"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Volontà di potenza</a:t>
            </a:r>
            <a:endParaRPr lang="it-IT" sz="4400" b="1" dirty="0">
              <a:solidFill>
                <a:srgbClr val="FF0000"/>
              </a:solidFill>
            </a:endParaRPr>
          </a:p>
        </p:txBody>
      </p:sp>
      <p:graphicFrame>
        <p:nvGraphicFramePr>
          <p:cNvPr id="4" name="Tabella 3"/>
          <p:cNvGraphicFramePr>
            <a:graphicFrameLocks noGrp="1"/>
          </p:cNvGraphicFramePr>
          <p:nvPr/>
        </p:nvGraphicFramePr>
        <p:xfrm>
          <a:off x="323525" y="1340768"/>
          <a:ext cx="8568954" cy="5040560"/>
        </p:xfrm>
        <a:graphic>
          <a:graphicData uri="http://schemas.openxmlformats.org/drawingml/2006/table">
            <a:tbl>
              <a:tblPr/>
              <a:tblGrid>
                <a:gridCol w="2141785"/>
                <a:gridCol w="2141785"/>
                <a:gridCol w="2142692"/>
                <a:gridCol w="2142692"/>
              </a:tblGrid>
              <a:tr h="630070">
                <a:tc gridSpan="4">
                  <a:txBody>
                    <a:bodyPr/>
                    <a:lstStyle/>
                    <a:p>
                      <a:pPr algn="ctr">
                        <a:lnSpc>
                          <a:spcPct val="120000"/>
                        </a:lnSpc>
                        <a:spcAft>
                          <a:spcPts val="0"/>
                        </a:spcAft>
                      </a:pPr>
                      <a:r>
                        <a:rPr lang="it-IT" sz="2400" b="1" i="1" dirty="0">
                          <a:latin typeface="Arial"/>
                          <a:ea typeface="Cambria"/>
                          <a:cs typeface="Times New Roman"/>
                        </a:rPr>
                        <a:t>La volontà di potenza</a:t>
                      </a:r>
                      <a:endParaRPr lang="it-IT" sz="2400" dirty="0">
                        <a:latin typeface="Times New Roman"/>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630070">
                <a:tc>
                  <a:txBody>
                    <a:bodyPr/>
                    <a:lstStyle/>
                    <a:p>
                      <a:pPr algn="ctr">
                        <a:lnSpc>
                          <a:spcPct val="120000"/>
                        </a:lnSpc>
                        <a:spcAft>
                          <a:spcPts val="0"/>
                        </a:spcAft>
                      </a:pPr>
                      <a:r>
                        <a:rPr lang="it-IT" sz="2400" i="1" dirty="0">
                          <a:latin typeface="Arial"/>
                          <a:ea typeface="Cambria"/>
                          <a:cs typeface="Times New Roman"/>
                        </a:rPr>
                        <a:t>È in tutto</a:t>
                      </a:r>
                      <a:endParaRPr lang="it-IT" sz="2400" dirty="0">
                        <a:latin typeface="Times New Roman"/>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20000"/>
                        </a:lnSpc>
                        <a:spcAft>
                          <a:spcPts val="0"/>
                        </a:spcAft>
                      </a:pPr>
                      <a:r>
                        <a:rPr lang="it-IT" sz="2400" i="1" dirty="0">
                          <a:latin typeface="Arial"/>
                          <a:ea typeface="Cambria"/>
                          <a:cs typeface="Times New Roman"/>
                        </a:rPr>
                        <a:t>È tipica del superuomo</a:t>
                      </a:r>
                      <a:endParaRPr lang="it-IT" sz="2400" dirty="0">
                        <a:latin typeface="Times New Roman"/>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r>
              <a:tr h="3780420">
                <a:tc>
                  <a:txBody>
                    <a:bodyPr/>
                    <a:lstStyle/>
                    <a:p>
                      <a:pPr algn="just">
                        <a:lnSpc>
                          <a:spcPct val="120000"/>
                        </a:lnSpc>
                        <a:spcAft>
                          <a:spcPts val="0"/>
                        </a:spcAft>
                      </a:pPr>
                      <a:r>
                        <a:rPr lang="it-IT" sz="2400" dirty="0">
                          <a:latin typeface="Arial"/>
                          <a:ea typeface="Cambria"/>
                          <a:cs typeface="Times New Roman"/>
                        </a:rPr>
                        <a:t>È l’istinto ad </a:t>
                      </a:r>
                      <a:r>
                        <a:rPr lang="it-IT" sz="2400" b="1" dirty="0">
                          <a:latin typeface="Arial"/>
                          <a:ea typeface="Cambria"/>
                          <a:cs typeface="Times New Roman"/>
                        </a:rPr>
                        <a:t>accrescere</a:t>
                      </a:r>
                      <a:r>
                        <a:rPr lang="it-IT" sz="2400" dirty="0">
                          <a:latin typeface="Arial"/>
                          <a:ea typeface="Cambria"/>
                          <a:cs typeface="Times New Roman"/>
                        </a:rPr>
                        <a:t> la propria forza vitale, è </a:t>
                      </a:r>
                      <a:r>
                        <a:rPr lang="it-IT" sz="2400" b="1" dirty="0">
                          <a:latin typeface="Arial"/>
                          <a:ea typeface="Cambria"/>
                          <a:cs typeface="Times New Roman"/>
                        </a:rPr>
                        <a:t>lotta</a:t>
                      </a:r>
                      <a:r>
                        <a:rPr lang="it-IT" sz="2400" dirty="0">
                          <a:latin typeface="Arial"/>
                          <a:ea typeface="Cambria"/>
                          <a:cs typeface="Times New Roman"/>
                        </a:rPr>
                        <a:t> per </a:t>
                      </a:r>
                      <a:r>
                        <a:rPr lang="it-IT" sz="2400" dirty="0" smtClean="0">
                          <a:latin typeface="Arial"/>
                          <a:ea typeface="Cambria"/>
                          <a:cs typeface="Times New Roman"/>
                        </a:rPr>
                        <a:t>espandersi</a:t>
                      </a:r>
                      <a:r>
                        <a:rPr lang="it-IT" sz="2400" dirty="0">
                          <a:latin typeface="Arial"/>
                          <a:ea typeface="Cambria"/>
                          <a:cs typeface="Times New Roman"/>
                        </a:rPr>
                        <a:t>, è </a:t>
                      </a:r>
                      <a:r>
                        <a:rPr lang="it-IT" sz="2400" b="1" dirty="0" smtClean="0">
                          <a:latin typeface="Arial"/>
                          <a:ea typeface="Cambria"/>
                          <a:cs typeface="Times New Roman"/>
                        </a:rPr>
                        <a:t>appropriazione</a:t>
                      </a:r>
                      <a:endParaRPr lang="it-IT" sz="2400" dirty="0">
                        <a:latin typeface="Times New Roman"/>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it-IT" sz="2400">
                          <a:latin typeface="Arial"/>
                          <a:ea typeface="Cambria"/>
                          <a:cs typeface="Times New Roman"/>
                        </a:rPr>
                        <a:t>È recupero dei </a:t>
                      </a:r>
                      <a:r>
                        <a:rPr lang="it-IT" sz="2400" b="1">
                          <a:latin typeface="Arial"/>
                          <a:ea typeface="Cambria"/>
                          <a:cs typeface="Times New Roman"/>
                        </a:rPr>
                        <a:t>valori vitali naturali</a:t>
                      </a:r>
                      <a:r>
                        <a:rPr lang="it-IT" sz="2400">
                          <a:latin typeface="Arial"/>
                          <a:ea typeface="Cambria"/>
                          <a:cs typeface="Times New Roman"/>
                        </a:rPr>
                        <a:t> (salute, istinto, forza, gioia)</a:t>
                      </a:r>
                      <a:endParaRPr lang="it-IT" sz="2400">
                        <a:latin typeface="Times New Roman"/>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it-IT" sz="2400">
                          <a:latin typeface="Arial"/>
                          <a:ea typeface="Cambria"/>
                          <a:cs typeface="Times New Roman"/>
                        </a:rPr>
                        <a:t>È </a:t>
                      </a:r>
                      <a:r>
                        <a:rPr lang="it-IT" sz="2400" b="1">
                          <a:latin typeface="Arial"/>
                          <a:ea typeface="Cambria"/>
                          <a:cs typeface="Times New Roman"/>
                        </a:rPr>
                        <a:t>volontà di volere</a:t>
                      </a:r>
                      <a:r>
                        <a:rPr lang="it-IT" sz="2400">
                          <a:latin typeface="Arial"/>
                          <a:ea typeface="Cambria"/>
                          <a:cs typeface="Times New Roman"/>
                        </a:rPr>
                        <a:t>, cioè volontà di non veder annullata la propria volontà</a:t>
                      </a:r>
                      <a:endParaRPr lang="it-IT" sz="2400">
                        <a:latin typeface="Times New Roman"/>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it-IT" sz="2400" dirty="0">
                          <a:latin typeface="Arial"/>
                          <a:ea typeface="Cambria"/>
                          <a:cs typeface="Times New Roman"/>
                        </a:rPr>
                        <a:t>È </a:t>
                      </a:r>
                      <a:r>
                        <a:rPr lang="it-IT" sz="2400" b="1" dirty="0">
                          <a:latin typeface="Arial"/>
                          <a:ea typeface="Cambria"/>
                          <a:cs typeface="Times New Roman"/>
                        </a:rPr>
                        <a:t>forza creativa</a:t>
                      </a:r>
                      <a:r>
                        <a:rPr lang="it-IT" sz="2400" dirty="0">
                          <a:latin typeface="Arial"/>
                          <a:ea typeface="Cambria"/>
                          <a:cs typeface="Times New Roman"/>
                        </a:rPr>
                        <a:t>. Dato che il mondo non ha senso oggettivo, è invenzione di senso</a:t>
                      </a:r>
                      <a:endParaRPr lang="it-IT" sz="2400" dirty="0">
                        <a:latin typeface="Times New Roman"/>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NICHILISMO</a:t>
            </a:r>
            <a:endParaRPr lang="it-IT" sz="4400" b="1" dirty="0">
              <a:solidFill>
                <a:srgbClr val="FF0000"/>
              </a:solidFill>
            </a:endParaRPr>
          </a:p>
        </p:txBody>
      </p:sp>
      <p:sp>
        <p:nvSpPr>
          <p:cNvPr id="5" name="CasellaDiTesto 4"/>
          <p:cNvSpPr txBox="1"/>
          <p:nvPr/>
        </p:nvSpPr>
        <p:spPr>
          <a:xfrm>
            <a:off x="1071538" y="2071678"/>
            <a:ext cx="7215238" cy="523220"/>
          </a:xfrm>
          <a:prstGeom prst="rect">
            <a:avLst/>
          </a:prstGeom>
          <a:noFill/>
        </p:spPr>
        <p:txBody>
          <a:bodyPr wrap="square" rtlCol="0">
            <a:spAutoFit/>
          </a:bodyPr>
          <a:lstStyle/>
          <a:p>
            <a:pPr algn="ctr"/>
            <a:r>
              <a:rPr lang="it-IT" sz="2800" b="1" dirty="0" smtClean="0"/>
              <a:t>UOMO </a:t>
            </a:r>
            <a:r>
              <a:rPr lang="it-IT" sz="2800" b="1" dirty="0" err="1" smtClean="0"/>
              <a:t>DI</a:t>
            </a:r>
            <a:r>
              <a:rPr lang="it-IT" sz="2800" b="1" dirty="0" smtClean="0"/>
              <a:t> FRONTE AL NULLA</a:t>
            </a:r>
          </a:p>
        </p:txBody>
      </p:sp>
      <p:pic>
        <p:nvPicPr>
          <p:cNvPr id="3074" name="Picture 2" descr="Visualizza immagine di origine"/>
          <p:cNvPicPr>
            <a:picLocks noChangeAspect="1" noChangeArrowheads="1"/>
          </p:cNvPicPr>
          <p:nvPr/>
        </p:nvPicPr>
        <p:blipFill>
          <a:blip r:embed="rId2" cstate="print"/>
          <a:srcRect/>
          <a:stretch>
            <a:fillRect/>
          </a:stretch>
        </p:blipFill>
        <p:spPr bwMode="auto">
          <a:xfrm>
            <a:off x="1785918" y="2643182"/>
            <a:ext cx="5715000" cy="381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395536" y="1412776"/>
            <a:ext cx="8496944" cy="2677656"/>
          </a:xfrm>
          <a:prstGeom prst="rect">
            <a:avLst/>
          </a:prstGeom>
          <a:noFill/>
        </p:spPr>
        <p:txBody>
          <a:bodyPr wrap="square" rtlCol="0">
            <a:spAutoFit/>
          </a:bodyPr>
          <a:lstStyle/>
          <a:p>
            <a:pPr algn="just"/>
            <a:r>
              <a:rPr lang="it-IT" sz="2800" dirty="0" smtClean="0"/>
              <a:t>Grazie a </a:t>
            </a:r>
            <a:r>
              <a:rPr lang="it-IT" sz="2800" dirty="0" err="1" smtClean="0"/>
              <a:t>Ritschl</a:t>
            </a:r>
            <a:r>
              <a:rPr lang="it-IT" sz="2800" dirty="0" smtClean="0"/>
              <a:t> comincia a </a:t>
            </a:r>
            <a:r>
              <a:rPr lang="it-IT" sz="2800" b="1" dirty="0" smtClean="0"/>
              <a:t>pubblicare i suoi lavori</a:t>
            </a:r>
            <a:r>
              <a:rPr lang="it-IT" sz="2800" dirty="0" smtClean="0"/>
              <a:t>, ancora studente; ancora grazie a </a:t>
            </a:r>
            <a:r>
              <a:rPr lang="it-IT" sz="2800" dirty="0" err="1" smtClean="0"/>
              <a:t>Ritschl</a:t>
            </a:r>
            <a:r>
              <a:rPr lang="it-IT" sz="2800" dirty="0" smtClean="0"/>
              <a:t> ottiene la </a:t>
            </a:r>
            <a:r>
              <a:rPr lang="it-IT" sz="2800" b="1" dirty="0" smtClean="0"/>
              <a:t>cattedra di filologia classica a Basilea</a:t>
            </a:r>
            <a:r>
              <a:rPr lang="it-IT" sz="2800" dirty="0" smtClean="0"/>
              <a:t>, pur non ancora laureato (</a:t>
            </a:r>
            <a:r>
              <a:rPr lang="it-IT" sz="2800" dirty="0" smtClean="0">
                <a:solidFill>
                  <a:srgbClr val="FF0000"/>
                </a:solidFill>
              </a:rPr>
              <a:t>1869</a:t>
            </a:r>
            <a:r>
              <a:rPr lang="it-IT" sz="2800" dirty="0" smtClean="0"/>
              <a:t>)</a:t>
            </a:r>
          </a:p>
          <a:p>
            <a:pPr algn="just"/>
            <a:r>
              <a:rPr lang="it-IT" sz="2800" dirty="0" smtClean="0"/>
              <a:t>Franz </a:t>
            </a:r>
            <a:r>
              <a:rPr lang="it-IT" sz="2800" b="1" dirty="0" err="1" smtClean="0"/>
              <a:t>Overbeck</a:t>
            </a:r>
            <a:r>
              <a:rPr lang="it-IT" sz="2800" dirty="0" smtClean="0"/>
              <a:t>, forse l’amico più fedele di N., arrivò a Basilea occupandone la cattedra di teologia.</a:t>
            </a:r>
          </a:p>
        </p:txBody>
      </p:sp>
      <p:sp>
        <p:nvSpPr>
          <p:cNvPr id="49156" name="AutoShape 4" descr="Risultati immagini per Franz Overbe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9158" name="Picture 6" descr="Risultati immagini per Franz Overbeck"/>
          <p:cNvPicPr>
            <a:picLocks noChangeAspect="1" noChangeArrowheads="1"/>
          </p:cNvPicPr>
          <p:nvPr/>
        </p:nvPicPr>
        <p:blipFill>
          <a:blip r:embed="rId2" cstate="print"/>
          <a:srcRect r="10561" b="15385"/>
          <a:stretch>
            <a:fillRect/>
          </a:stretch>
        </p:blipFill>
        <p:spPr bwMode="auto">
          <a:xfrm>
            <a:off x="6084168" y="4077072"/>
            <a:ext cx="1947489" cy="2448272"/>
          </a:xfrm>
          <a:prstGeom prst="rect">
            <a:avLst/>
          </a:prstGeom>
          <a:ln>
            <a:noFill/>
          </a:ln>
          <a:effectLst>
            <a:outerShdw blurRad="292100" dist="139700" dir="2700000" algn="tl" rotWithShape="0">
              <a:srgbClr val="333333">
                <a:alpha val="65000"/>
              </a:srgbClr>
            </a:outerShdw>
          </a:effectLst>
        </p:spPr>
      </p:pic>
      <p:pic>
        <p:nvPicPr>
          <p:cNvPr id="49160" name="Picture 8" descr="Risultati immagini per Ritschl"/>
          <p:cNvPicPr>
            <a:picLocks noChangeAspect="1" noChangeArrowheads="1"/>
          </p:cNvPicPr>
          <p:nvPr/>
        </p:nvPicPr>
        <p:blipFill>
          <a:blip r:embed="rId3" cstate="print"/>
          <a:srcRect b="16460"/>
          <a:stretch>
            <a:fillRect/>
          </a:stretch>
        </p:blipFill>
        <p:spPr bwMode="auto">
          <a:xfrm>
            <a:off x="1043608" y="4221088"/>
            <a:ext cx="1945863" cy="2160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NICHILISMO</a:t>
            </a:r>
            <a:endParaRPr lang="it-IT" sz="4400" b="1" dirty="0">
              <a:solidFill>
                <a:srgbClr val="FF0000"/>
              </a:solidFill>
            </a:endParaRPr>
          </a:p>
        </p:txBody>
      </p:sp>
      <p:sp>
        <p:nvSpPr>
          <p:cNvPr id="5" name="CasellaDiTesto 4"/>
          <p:cNvSpPr txBox="1"/>
          <p:nvPr/>
        </p:nvSpPr>
        <p:spPr>
          <a:xfrm>
            <a:off x="1071538" y="2071678"/>
            <a:ext cx="7215238" cy="3108543"/>
          </a:xfrm>
          <a:prstGeom prst="rect">
            <a:avLst/>
          </a:prstGeom>
          <a:noFill/>
        </p:spPr>
        <p:txBody>
          <a:bodyPr wrap="square" rtlCol="0">
            <a:spAutoFit/>
          </a:bodyPr>
          <a:lstStyle/>
          <a:p>
            <a:pPr algn="ctr"/>
            <a:r>
              <a:rPr lang="it-IT" sz="2800" u="sng" dirty="0" smtClean="0"/>
              <a:t>DISTINZIONE</a:t>
            </a:r>
          </a:p>
          <a:p>
            <a:pPr algn="ctr"/>
            <a:endParaRPr lang="it-IT" sz="2800" dirty="0" smtClean="0"/>
          </a:p>
          <a:p>
            <a:pPr algn="ctr">
              <a:buFontTx/>
              <a:buChar char="-"/>
            </a:pPr>
            <a:r>
              <a:rPr lang="it-IT" sz="2800" b="1" dirty="0" smtClean="0"/>
              <a:t> NICHILISMO DISTRUTTIVO</a:t>
            </a:r>
          </a:p>
          <a:p>
            <a:pPr algn="ctr">
              <a:buFontTx/>
              <a:buChar char="-"/>
            </a:pPr>
            <a:endParaRPr lang="it-IT" sz="2800" dirty="0" smtClean="0"/>
          </a:p>
          <a:p>
            <a:pPr algn="ctr">
              <a:buFontTx/>
              <a:buChar char="-"/>
            </a:pPr>
            <a:r>
              <a:rPr lang="it-IT" sz="2800" dirty="0" smtClean="0"/>
              <a:t> Nichilismo </a:t>
            </a:r>
            <a:r>
              <a:rPr lang="it-IT" sz="2800" b="1" dirty="0" smtClean="0">
                <a:solidFill>
                  <a:srgbClr val="FF0000"/>
                </a:solidFill>
              </a:rPr>
              <a:t>COSTRUTTIVO</a:t>
            </a:r>
            <a:r>
              <a:rPr lang="it-IT" sz="2800" dirty="0" smtClean="0"/>
              <a:t> (Nietzsche)</a:t>
            </a:r>
          </a:p>
          <a:p>
            <a:pPr algn="ctr"/>
            <a:r>
              <a:rPr lang="it-IT" sz="2800" dirty="0" smtClean="0"/>
              <a:t>IL </a:t>
            </a:r>
            <a:r>
              <a:rPr lang="it-IT" sz="2800" b="1" dirty="0" smtClean="0"/>
              <a:t>SENSO</a:t>
            </a:r>
            <a:r>
              <a:rPr lang="it-IT" sz="2800" dirty="0" smtClean="0"/>
              <a:t> È CREATO DALLA VOLONTÀ </a:t>
            </a:r>
            <a:r>
              <a:rPr lang="it-IT" sz="2800" dirty="0" err="1" smtClean="0"/>
              <a:t>DI</a:t>
            </a:r>
            <a:r>
              <a:rPr lang="it-IT" sz="2800" dirty="0" smtClean="0"/>
              <a:t> POTENZA CHE AFFRONTA IL CAOS </a:t>
            </a:r>
            <a:endParaRPr lang="it-IT"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214290"/>
            <a:ext cx="8208912" cy="769441"/>
          </a:xfrm>
          <a:prstGeom prst="rect">
            <a:avLst/>
          </a:prstGeom>
          <a:noFill/>
        </p:spPr>
        <p:txBody>
          <a:bodyPr wrap="square" rtlCol="0">
            <a:spAutoFit/>
          </a:bodyPr>
          <a:lstStyle/>
          <a:p>
            <a:pPr algn="ctr"/>
            <a:r>
              <a:rPr lang="it-IT" sz="4400" b="1" dirty="0" smtClean="0">
                <a:solidFill>
                  <a:srgbClr val="FF0000"/>
                </a:solidFill>
              </a:rPr>
              <a:t>Profeta del nazismo?</a:t>
            </a:r>
            <a:endParaRPr lang="it-IT" sz="4400" b="1" dirty="0">
              <a:solidFill>
                <a:srgbClr val="FF0000"/>
              </a:solidFill>
            </a:endParaRPr>
          </a:p>
        </p:txBody>
      </p:sp>
      <p:sp>
        <p:nvSpPr>
          <p:cNvPr id="3" name="CasellaDiTesto 2"/>
          <p:cNvSpPr txBox="1"/>
          <p:nvPr/>
        </p:nvSpPr>
        <p:spPr>
          <a:xfrm>
            <a:off x="357158" y="1000108"/>
            <a:ext cx="8352928" cy="1200329"/>
          </a:xfrm>
          <a:prstGeom prst="rect">
            <a:avLst/>
          </a:prstGeom>
          <a:noFill/>
        </p:spPr>
        <p:txBody>
          <a:bodyPr wrap="square" rtlCol="0">
            <a:spAutoFit/>
          </a:bodyPr>
          <a:lstStyle/>
          <a:p>
            <a:pPr algn="just"/>
            <a:r>
              <a:rPr lang="it-IT" sz="2400" dirty="0" smtClean="0"/>
              <a:t>N. è stato letto e adottato come ideologo da molti fascisti e nazisti: da molti anni però la lettura di un “Nietzsche nazista” non è più in voga</a:t>
            </a:r>
            <a:endParaRPr lang="it-IT" sz="2400" dirty="0"/>
          </a:p>
        </p:txBody>
      </p:sp>
      <p:graphicFrame>
        <p:nvGraphicFramePr>
          <p:cNvPr id="5" name="Tabella 4"/>
          <p:cNvGraphicFramePr>
            <a:graphicFrameLocks noGrp="1"/>
          </p:cNvGraphicFramePr>
          <p:nvPr/>
        </p:nvGraphicFramePr>
        <p:xfrm>
          <a:off x="428596" y="2357430"/>
          <a:ext cx="8208912" cy="3860116"/>
        </p:xfrm>
        <a:graphic>
          <a:graphicData uri="http://schemas.openxmlformats.org/drawingml/2006/table">
            <a:tbl>
              <a:tblPr firstRow="1" bandRow="1">
                <a:tableStyleId>{5C22544A-7EE6-4342-B048-85BDC9FD1C3A}</a:tableStyleId>
              </a:tblPr>
              <a:tblGrid>
                <a:gridCol w="4104456"/>
                <a:gridCol w="4104456"/>
              </a:tblGrid>
              <a:tr h="432048">
                <a:tc>
                  <a:txBody>
                    <a:bodyPr/>
                    <a:lstStyle/>
                    <a:p>
                      <a:pPr algn="ctr"/>
                      <a:r>
                        <a:rPr lang="it-IT" dirty="0" smtClean="0"/>
                        <a:t>Non </a:t>
                      </a:r>
                      <a:r>
                        <a:rPr lang="it-IT" dirty="0" err="1" smtClean="0"/>
                        <a:t>nazista…</a:t>
                      </a:r>
                      <a:endParaRPr lang="it-IT" dirty="0"/>
                    </a:p>
                  </a:txBody>
                  <a:tcPr/>
                </a:tc>
                <a:tc>
                  <a:txBody>
                    <a:bodyPr/>
                    <a:lstStyle/>
                    <a:p>
                      <a:pPr algn="ctr"/>
                      <a:r>
                        <a:rPr lang="it-IT" dirty="0" err="1" smtClean="0"/>
                        <a:t>Nazista…</a:t>
                      </a:r>
                      <a:endParaRPr lang="it-IT" dirty="0"/>
                    </a:p>
                  </a:txBody>
                  <a:tcPr/>
                </a:tc>
              </a:tr>
              <a:tr h="662474">
                <a:tc>
                  <a:txBody>
                    <a:bodyPr/>
                    <a:lstStyle/>
                    <a:p>
                      <a:pPr algn="just"/>
                      <a:r>
                        <a:rPr lang="it-IT" b="1" dirty="0" smtClean="0"/>
                        <a:t>Non</a:t>
                      </a:r>
                      <a:r>
                        <a:rPr lang="it-IT" dirty="0" smtClean="0"/>
                        <a:t> è un pensatore propriamente </a:t>
                      </a:r>
                      <a:r>
                        <a:rPr lang="it-IT" b="1" dirty="0" smtClean="0"/>
                        <a:t>politico</a:t>
                      </a:r>
                      <a:r>
                        <a:rPr lang="it-IT" dirty="0" smtClean="0"/>
                        <a:t>.</a:t>
                      </a:r>
                      <a:endParaRPr lang="it-IT" dirty="0"/>
                    </a:p>
                  </a:txBody>
                  <a:tcPr/>
                </a:tc>
                <a:tc>
                  <a:txBody>
                    <a:bodyPr/>
                    <a:lstStyle/>
                    <a:p>
                      <a:pPr algn="just"/>
                      <a:r>
                        <a:rPr lang="it-IT" dirty="0" smtClean="0"/>
                        <a:t>E’ un pensatore </a:t>
                      </a:r>
                      <a:r>
                        <a:rPr lang="it-IT" b="1" dirty="0" smtClean="0"/>
                        <a:t>antidemocratico</a:t>
                      </a:r>
                      <a:endParaRPr lang="it-IT" b="1" dirty="0"/>
                    </a:p>
                  </a:txBody>
                  <a:tcPr>
                    <a:solidFill>
                      <a:schemeClr val="accent1">
                        <a:lumMod val="40000"/>
                        <a:lumOff val="60000"/>
                      </a:schemeClr>
                    </a:solidFill>
                  </a:tcPr>
                </a:tc>
              </a:tr>
              <a:tr h="662474">
                <a:tc>
                  <a:txBody>
                    <a:bodyPr/>
                    <a:lstStyle/>
                    <a:p>
                      <a:pPr algn="just"/>
                      <a:r>
                        <a:rPr lang="it-IT" dirty="0" smtClean="0"/>
                        <a:t>Il suo tipo di </a:t>
                      </a:r>
                      <a:r>
                        <a:rPr lang="it-IT" b="1" dirty="0" smtClean="0"/>
                        <a:t>scrittura</a:t>
                      </a:r>
                      <a:r>
                        <a:rPr lang="it-IT" dirty="0" smtClean="0"/>
                        <a:t> – aforistico, metaforico, </a:t>
                      </a:r>
                      <a:r>
                        <a:rPr lang="it-IT" dirty="0" err="1" smtClean="0"/>
                        <a:t>asistematico</a:t>
                      </a:r>
                      <a:r>
                        <a:rPr lang="it-IT" dirty="0" smtClean="0"/>
                        <a:t> – è facilmente </a:t>
                      </a:r>
                      <a:r>
                        <a:rPr lang="it-IT" b="1" dirty="0" smtClean="0"/>
                        <a:t>sfruttabile</a:t>
                      </a:r>
                      <a:r>
                        <a:rPr lang="it-IT" dirty="0" smtClean="0"/>
                        <a:t> per piegarlo verso</a:t>
                      </a:r>
                      <a:r>
                        <a:rPr lang="it-IT" baseline="0" dirty="0" smtClean="0"/>
                        <a:t> la propria </a:t>
                      </a:r>
                      <a:r>
                        <a:rPr lang="it-IT" b="1" baseline="0" dirty="0" smtClean="0"/>
                        <a:t>interpretazione</a:t>
                      </a:r>
                      <a:endParaRPr lang="it-IT" b="1" dirty="0"/>
                    </a:p>
                  </a:txBody>
                  <a:tcPr/>
                </a:tc>
                <a:tc>
                  <a:txBody>
                    <a:bodyPr/>
                    <a:lstStyle/>
                    <a:p>
                      <a:pPr algn="just"/>
                      <a:r>
                        <a:rPr lang="it-IT" dirty="0" smtClean="0"/>
                        <a:t>Le idee di </a:t>
                      </a:r>
                      <a:r>
                        <a:rPr lang="it-IT" b="1" dirty="0" smtClean="0"/>
                        <a:t>superuomo</a:t>
                      </a:r>
                      <a:r>
                        <a:rPr lang="it-IT" dirty="0" smtClean="0"/>
                        <a:t> (uomo superiore?) e di </a:t>
                      </a:r>
                      <a:r>
                        <a:rPr lang="it-IT" b="1" dirty="0" smtClean="0"/>
                        <a:t>volontà di potenza</a:t>
                      </a:r>
                      <a:r>
                        <a:rPr lang="it-IT" dirty="0" smtClean="0"/>
                        <a:t> (volontà di dominare?) si prestano ad essere</a:t>
                      </a:r>
                      <a:r>
                        <a:rPr lang="it-IT" baseline="0" dirty="0" smtClean="0"/>
                        <a:t> sfruttate dai regimi di estrema destra.</a:t>
                      </a:r>
                      <a:endParaRPr lang="it-IT" dirty="0"/>
                    </a:p>
                  </a:txBody>
                  <a:tcPr>
                    <a:solidFill>
                      <a:schemeClr val="accent1">
                        <a:lumMod val="60000"/>
                        <a:lumOff val="40000"/>
                      </a:schemeClr>
                    </a:solidFill>
                  </a:tcPr>
                </a:tc>
              </a:tr>
              <a:tr h="6624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dirty="0" smtClean="0"/>
                        <a:t>Certamente </a:t>
                      </a:r>
                      <a:r>
                        <a:rPr lang="it-IT" b="1" dirty="0" smtClean="0"/>
                        <a:t>non</a:t>
                      </a:r>
                      <a:r>
                        <a:rPr lang="it-IT" dirty="0" smtClean="0"/>
                        <a:t> è </a:t>
                      </a:r>
                      <a:r>
                        <a:rPr lang="it-IT" b="1" dirty="0" smtClean="0"/>
                        <a:t>antisemita né nazionalista</a:t>
                      </a:r>
                      <a:r>
                        <a:rPr lang="it-IT" dirty="0" smtClean="0"/>
                        <a:t>.</a:t>
                      </a:r>
                    </a:p>
                    <a:p>
                      <a:pPr algn="just"/>
                      <a:endParaRPr lang="it-IT" b="1" dirty="0"/>
                    </a:p>
                  </a:txBody>
                  <a:tcPr/>
                </a:tc>
                <a:tc>
                  <a:txBody>
                    <a:bodyPr/>
                    <a:lstStyle/>
                    <a:p>
                      <a:pPr algn="just"/>
                      <a:r>
                        <a:rPr lang="it-IT" dirty="0" smtClean="0"/>
                        <a:t>Ruolo della </a:t>
                      </a:r>
                      <a:r>
                        <a:rPr lang="it-IT" b="1" dirty="0" smtClean="0"/>
                        <a:t>sorella</a:t>
                      </a:r>
                      <a:endParaRPr lang="it-IT" b="1" dirty="0"/>
                    </a:p>
                  </a:txBody>
                  <a:tcPr>
                    <a:solidFill>
                      <a:schemeClr val="accent1">
                        <a:lumMod val="60000"/>
                        <a:lumOff val="40000"/>
                      </a:schemeClr>
                    </a:solidFill>
                  </a:tcPr>
                </a:tc>
              </a:tr>
              <a:tr h="662474">
                <a:tc>
                  <a:txBody>
                    <a:bodyPr/>
                    <a:lstStyle/>
                    <a:p>
                      <a:pPr algn="just"/>
                      <a:r>
                        <a:rPr lang="it-IT" dirty="0" smtClean="0"/>
                        <a:t>E’ stato letto anche in chiave </a:t>
                      </a:r>
                      <a:r>
                        <a:rPr lang="it-IT" b="1" dirty="0" smtClean="0"/>
                        <a:t>marxista</a:t>
                      </a:r>
                      <a:r>
                        <a:rPr lang="it-IT" dirty="0" smtClean="0"/>
                        <a:t>!</a:t>
                      </a:r>
                      <a:endParaRPr lang="it-IT" dirty="0"/>
                    </a:p>
                  </a:txBody>
                  <a:tcPr/>
                </a:tc>
                <a:tc>
                  <a:txBody>
                    <a:bodyPr/>
                    <a:lstStyle/>
                    <a:p>
                      <a:pPr algn="just"/>
                      <a:endParaRPr lang="it-IT" dirty="0"/>
                    </a:p>
                  </a:txBody>
                  <a:tcPr>
                    <a:solidFill>
                      <a:schemeClr val="bg1"/>
                    </a:solidFill>
                  </a:tcPr>
                </a:tc>
              </a:tr>
            </a:tbl>
          </a:graphicData>
        </a:graphic>
      </p:graphicFrame>
      <p:pic>
        <p:nvPicPr>
          <p:cNvPr id="22530" name="Picture 2" descr="Risultati immagini per nietzsche nazista"/>
          <p:cNvPicPr>
            <a:picLocks noChangeAspect="1" noChangeArrowheads="1"/>
          </p:cNvPicPr>
          <p:nvPr/>
        </p:nvPicPr>
        <p:blipFill>
          <a:blip r:embed="rId2" cstate="print"/>
          <a:srcRect/>
          <a:stretch>
            <a:fillRect/>
          </a:stretch>
        </p:blipFill>
        <p:spPr bwMode="auto">
          <a:xfrm>
            <a:off x="7000892" y="4786322"/>
            <a:ext cx="1491627" cy="193414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395536" y="1412776"/>
            <a:ext cx="8496944" cy="1815882"/>
          </a:xfrm>
          <a:prstGeom prst="rect">
            <a:avLst/>
          </a:prstGeom>
          <a:noFill/>
        </p:spPr>
        <p:txBody>
          <a:bodyPr wrap="square" rtlCol="0">
            <a:spAutoFit/>
          </a:bodyPr>
          <a:lstStyle/>
          <a:p>
            <a:pPr algn="just"/>
            <a:r>
              <a:rPr lang="it-IT" sz="2800" dirty="0" smtClean="0"/>
              <a:t>Conosce e frequenta </a:t>
            </a:r>
            <a:r>
              <a:rPr lang="it-IT" sz="2800" b="1" dirty="0" smtClean="0"/>
              <a:t>Richard e </a:t>
            </a:r>
            <a:r>
              <a:rPr lang="it-IT" sz="2800" b="1" dirty="0" err="1" smtClean="0"/>
              <a:t>Cosima</a:t>
            </a:r>
            <a:r>
              <a:rPr lang="it-IT" sz="2800" b="1" dirty="0" smtClean="0"/>
              <a:t> Wagner</a:t>
            </a:r>
            <a:r>
              <a:rPr lang="it-IT" sz="2800" dirty="0" smtClean="0"/>
              <a:t>: N. ne è totalmente conquistato (“il genio più grande e l’uomo più grande del nostro secolo”), ne diventa amico, ospitato spesso nella tenuta svizzera di </a:t>
            </a:r>
            <a:r>
              <a:rPr lang="it-IT" sz="2800" dirty="0" err="1" smtClean="0"/>
              <a:t>Tribschen</a:t>
            </a:r>
            <a:endParaRPr lang="it-IT" sz="2800" dirty="0" smtClean="0"/>
          </a:p>
        </p:txBody>
      </p:sp>
      <p:pic>
        <p:nvPicPr>
          <p:cNvPr id="49154" name="Picture 2" descr="Risultati immagini per wagner"/>
          <p:cNvPicPr>
            <a:picLocks noChangeAspect="1" noChangeArrowheads="1"/>
          </p:cNvPicPr>
          <p:nvPr/>
        </p:nvPicPr>
        <p:blipFill>
          <a:blip r:embed="rId2" cstate="print"/>
          <a:srcRect l="23625" r="19676" b="11801"/>
          <a:stretch>
            <a:fillRect/>
          </a:stretch>
        </p:blipFill>
        <p:spPr bwMode="auto">
          <a:xfrm>
            <a:off x="1763688" y="3717032"/>
            <a:ext cx="1975077" cy="2304256"/>
          </a:xfrm>
          <a:prstGeom prst="rect">
            <a:avLst/>
          </a:prstGeom>
          <a:ln>
            <a:noFill/>
          </a:ln>
          <a:effectLst>
            <a:outerShdw blurRad="292100" dist="139700" dir="2700000" algn="tl" rotWithShape="0">
              <a:srgbClr val="333333">
                <a:alpha val="65000"/>
              </a:srgbClr>
            </a:outerShdw>
          </a:effectLst>
        </p:spPr>
      </p:pic>
      <p:pic>
        <p:nvPicPr>
          <p:cNvPr id="70658" name="Picture 2" descr="Risultati immagini per cosima wagner"/>
          <p:cNvPicPr>
            <a:picLocks noChangeAspect="1" noChangeArrowheads="1"/>
          </p:cNvPicPr>
          <p:nvPr/>
        </p:nvPicPr>
        <p:blipFill>
          <a:blip r:embed="rId3" cstate="print"/>
          <a:srcRect/>
          <a:stretch>
            <a:fillRect/>
          </a:stretch>
        </p:blipFill>
        <p:spPr bwMode="auto">
          <a:xfrm>
            <a:off x="4788024" y="3429000"/>
            <a:ext cx="1666875" cy="27432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8208912" cy="769441"/>
          </a:xfrm>
          <a:prstGeom prst="rect">
            <a:avLst/>
          </a:prstGeom>
          <a:noFill/>
        </p:spPr>
        <p:txBody>
          <a:bodyPr wrap="square" rtlCol="0">
            <a:spAutoFit/>
          </a:bodyPr>
          <a:lstStyle/>
          <a:p>
            <a:pPr algn="ctr"/>
            <a:r>
              <a:rPr lang="it-IT" sz="4400" b="1" dirty="0" smtClean="0">
                <a:solidFill>
                  <a:srgbClr val="FF0000"/>
                </a:solidFill>
              </a:rPr>
              <a:t>VITA</a:t>
            </a:r>
            <a:endParaRPr lang="it-IT" sz="4400" b="1" dirty="0">
              <a:solidFill>
                <a:srgbClr val="FF0000"/>
              </a:solidFill>
            </a:endParaRPr>
          </a:p>
        </p:txBody>
      </p:sp>
      <p:sp>
        <p:nvSpPr>
          <p:cNvPr id="3" name="CasellaDiTesto 2"/>
          <p:cNvSpPr txBox="1"/>
          <p:nvPr/>
        </p:nvSpPr>
        <p:spPr>
          <a:xfrm>
            <a:off x="755576" y="1628800"/>
            <a:ext cx="7704856" cy="2585323"/>
          </a:xfrm>
          <a:prstGeom prst="rect">
            <a:avLst/>
          </a:prstGeom>
          <a:noFill/>
        </p:spPr>
        <p:txBody>
          <a:bodyPr wrap="square" rtlCol="0">
            <a:spAutoFit/>
          </a:bodyPr>
          <a:lstStyle/>
          <a:p>
            <a:pPr algn="just"/>
            <a:r>
              <a:rPr lang="it-IT" sz="2700" dirty="0" smtClean="0"/>
              <a:t>Dopo qualche esitazione, chiese al Collegio accademico di Basilea di lasciarlo tornare in Prussia, per </a:t>
            </a:r>
            <a:r>
              <a:rPr lang="it-IT" sz="2700" b="1" dirty="0" smtClean="0"/>
              <a:t>partecipare alla guerra franco-prussiana</a:t>
            </a:r>
            <a:r>
              <a:rPr lang="it-IT" sz="2700" dirty="0" smtClean="0"/>
              <a:t>; fu addestrato come infermiere e spedito al fronte solo poco prima del 2 settembre, quando i prussiani catturarono Napoleone III.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6680</Words>
  <Application>Microsoft Office PowerPoint</Application>
  <PresentationFormat>Presentazione su schermo (4:3)</PresentationFormat>
  <Paragraphs>358</Paragraphs>
  <Slides>71</Slides>
  <Notes>1</Notes>
  <HiddenSlides>0</HiddenSlides>
  <MMClips>0</MMClips>
  <ScaleCrop>false</ScaleCrop>
  <HeadingPairs>
    <vt:vector size="4" baseType="variant">
      <vt:variant>
        <vt:lpstr>Tema</vt:lpstr>
      </vt:variant>
      <vt:variant>
        <vt:i4>1</vt:i4>
      </vt:variant>
      <vt:variant>
        <vt:lpstr>Titoli diapositive</vt:lpstr>
      </vt:variant>
      <vt:variant>
        <vt:i4>71</vt:i4>
      </vt:variant>
    </vt:vector>
  </HeadingPairs>
  <TitlesOfParts>
    <vt:vector size="72" baseType="lpstr">
      <vt:lpstr>Tema di Office</vt:lpstr>
      <vt:lpstr>FRIEDRICH NIETZSCHE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FRIEDRICH NIETZSCHE</dc:title>
  <dc:creator>Simone</dc:creator>
  <cp:lastModifiedBy>simone.dell@libero.it</cp:lastModifiedBy>
  <cp:revision>35</cp:revision>
  <dcterms:created xsi:type="dcterms:W3CDTF">2018-03-08T13:49:54Z</dcterms:created>
  <dcterms:modified xsi:type="dcterms:W3CDTF">2022-03-25T15:30:21Z</dcterms:modified>
</cp:coreProperties>
</file>